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8" d="100"/>
          <a:sy n="148" d="100"/>
        </p:scale>
        <p:origin x="-131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09D2-2BED-CF40-8BB6-DFC0910EF8E9}" type="datetimeFigureOut">
              <a:rPr lang="en-US" smtClean="0"/>
              <a:pPr/>
              <a:t>12/14/12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309D2-2BED-CF40-8BB6-DFC0910EF8E9}" type="datetimeFigureOut">
              <a:rPr lang="en-US" smtClean="0"/>
              <a:pPr/>
              <a:t>12/14/12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309D2-2BED-CF40-8BB6-DFC0910EF8E9}" type="datetimeFigureOut">
              <a:rPr lang="en-US" smtClean="0"/>
              <a:pPr/>
              <a:t>12/14/12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309D2-2BED-CF40-8BB6-DFC0910EF8E9}" type="datetimeFigureOut">
              <a:rPr lang="en-US" smtClean="0"/>
              <a:pPr/>
              <a:t>12/14/12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309D2-2BED-CF40-8BB6-DFC0910EF8E9}" type="datetimeFigureOut">
              <a:rPr lang="en-US" smtClean="0"/>
              <a:pPr/>
              <a:t>12/14/12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12/14/12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12/14/12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309D2-2BED-CF40-8BB6-DFC0910EF8E9}" type="datetimeFigureOut">
              <a:rPr lang="en-US" smtClean="0"/>
              <a:pPr/>
              <a:t>12/14/12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9E77F-810F-CA45-B887-415E6E2560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ogin.hostmonster.com/3rdparty/squirrelmail/src/compose.php?send_to=sales@pixelbling.com" TargetMode="External"/><Relationship Id="rId3" Type="http://schemas.openxmlformats.org/officeDocument/2006/relationships/hyperlink" Target="mailto:toinfo@pixelbling.com%3Cmailto:info@pixelbling.com%3E--Don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586" y="368962"/>
            <a:ext cx="6341242" cy="1890761"/>
          </a:xfrm>
        </p:spPr>
        <p:txBody>
          <a:bodyPr vert="horz" wrap="square" anchor="t">
            <a:noAutofit/>
          </a:bodyPr>
          <a:lstStyle/>
          <a:p>
            <a:pPr lvl="0" algn="l">
              <a:spcAft>
                <a:spcPts val="1800"/>
              </a:spcAft>
            </a:pPr>
            <a:r>
              <a:rPr lang="en-US" sz="1200" b="1" dirty="0" smtClean="0"/>
              <a:t>Pixel </a:t>
            </a:r>
            <a:r>
              <a:rPr lang="en-US" sz="1200" b="1" dirty="0" err="1" smtClean="0"/>
              <a:t>Bling</a:t>
            </a:r>
            <a:r>
              <a:rPr lang="en-US" sz="1200" b="1" dirty="0" smtClean="0"/>
              <a:t> Notes</a:t>
            </a:r>
            <a:br>
              <a:rPr lang="en-US" sz="1200" b="1" dirty="0" smtClean="0"/>
            </a:br>
            <a:r>
              <a:rPr lang="en-US" sz="1200" b="1" dirty="0" smtClean="0"/>
              <a:t>     </a:t>
            </a:r>
            <a:r>
              <a:rPr lang="en-US" sz="1200" dirty="0" smtClean="0"/>
              <a:t/>
            </a:r>
            <a:br>
              <a:rPr lang="en-US" sz="1200" dirty="0" smtClean="0"/>
            </a:br>
            <a:r>
              <a:rPr lang="en-US" sz="1200" dirty="0" smtClean="0"/>
              <a:t>Hello </a:t>
            </a:r>
            <a:r>
              <a:rPr lang="en-US" sz="1200" dirty="0"/>
              <a:t>Victor, we have completed all the points from the meeting with a couple </a:t>
            </a:r>
            <a:r>
              <a:rPr lang="en-US" sz="1200" dirty="0" smtClean="0"/>
              <a:t>of notes </a:t>
            </a:r>
            <a:r>
              <a:rPr lang="en-US" sz="1200" dirty="0"/>
              <a:t>on some those points. I have included my comments in the notes below. </a:t>
            </a:r>
            <a:r>
              <a:rPr lang="en-US" sz="1200" dirty="0" smtClean="0"/>
              <a:t>These were </a:t>
            </a:r>
            <a:r>
              <a:rPr lang="en-US" sz="1200" dirty="0"/>
              <a:t>the final notes to complete the project</a:t>
            </a:r>
            <a:r>
              <a:rPr lang="en-US" sz="1200" dirty="0" smtClean="0"/>
              <a:t>. Please </a:t>
            </a:r>
            <a:r>
              <a:rPr lang="en-US" sz="1200" dirty="0"/>
              <a:t>take a look at the notes that have comments in them and respond to them</a:t>
            </a:r>
            <a:r>
              <a:rPr lang="en-US" sz="1200" dirty="0" smtClean="0"/>
              <a:t>. Also</a:t>
            </a:r>
            <a:r>
              <a:rPr lang="en-US" sz="1200" dirty="0"/>
              <a:t>, we still need access to the dedicated server that you are going to use. </a:t>
            </a:r>
            <a:r>
              <a:rPr lang="en-US" sz="1200" dirty="0" smtClean="0"/>
              <a:t>Here is </a:t>
            </a:r>
            <a:r>
              <a:rPr lang="en-US" sz="1200" dirty="0"/>
              <a:t>what we need</a:t>
            </a:r>
            <a:r>
              <a:rPr lang="en-US" sz="1200" dirty="0" smtClean="0"/>
              <a:t>: </a:t>
            </a:r>
            <a:br>
              <a:rPr lang="en-US" sz="1200" dirty="0" smtClean="0"/>
            </a:br>
            <a:r>
              <a:rPr lang="en-US" sz="1200" i="1" dirty="0" smtClean="0"/>
              <a:t>FTP Info Ability </a:t>
            </a:r>
            <a:r>
              <a:rPr lang="en-US" sz="1200" i="1" dirty="0"/>
              <a:t>to create </a:t>
            </a:r>
            <a:r>
              <a:rPr lang="en-US" sz="1200" i="1" dirty="0" smtClean="0"/>
              <a:t>Database Remote My SQL  Access C Panel </a:t>
            </a:r>
            <a:r>
              <a:rPr lang="en-US" sz="1200" i="1" dirty="0"/>
              <a:t>access if you have </a:t>
            </a:r>
            <a:r>
              <a:rPr lang="en-US" sz="1200" i="1" dirty="0" smtClean="0"/>
              <a:t>it SSH </a:t>
            </a:r>
            <a:r>
              <a:rPr lang="en-US" sz="1200" i="1" dirty="0"/>
              <a:t>access if they allow you to have it</a:t>
            </a:r>
          </a:p>
        </p:txBody>
      </p:sp>
      <p:sp>
        <p:nvSpPr>
          <p:cNvPr id="4" name="Title 1"/>
          <p:cNvSpPr txBox="1">
            <a:spLocks/>
          </p:cNvSpPr>
          <p:nvPr/>
        </p:nvSpPr>
        <p:spPr>
          <a:xfrm>
            <a:off x="779516" y="2452414"/>
            <a:ext cx="7173312" cy="3768481"/>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a:pPr>
            <a:r>
              <a:rPr lang="en-US" sz="1200" dirty="0" smtClean="0"/>
              <a:t>Ask </a:t>
            </a:r>
            <a:r>
              <a:rPr lang="en-US" sz="1200" dirty="0"/>
              <a:t>for theme when user creates an album, make the dropdown a </a:t>
            </a:r>
            <a:r>
              <a:rPr lang="en-US" sz="1200" dirty="0" smtClean="0"/>
              <a:t>requirement  -</a:t>
            </a:r>
            <a:r>
              <a:rPr lang="en-US" sz="1200" dirty="0"/>
              <a:t>-</a:t>
            </a:r>
            <a:r>
              <a:rPr lang="en-US" sz="1200" dirty="0" smtClean="0"/>
              <a:t>Done, </a:t>
            </a:r>
          </a:p>
          <a:p>
            <a:pPr marL="685800" lvl="1" indent="-228600">
              <a:spcBef>
                <a:spcPct val="0"/>
              </a:spcBef>
              <a:spcAft>
                <a:spcPts val="1800"/>
              </a:spcAft>
              <a:buFont typeface="Arial"/>
              <a:buChar char="•"/>
            </a:pPr>
            <a:r>
              <a:rPr lang="en-US" sz="1200" dirty="0" smtClean="0"/>
              <a:t> </a:t>
            </a:r>
            <a:r>
              <a:rPr lang="en-US" sz="1200" dirty="0"/>
              <a:t>NOTE: When creating an Album can there be </a:t>
            </a:r>
            <a:r>
              <a:rPr lang="en-US" sz="1200" dirty="0" smtClean="0"/>
              <a:t>a </a:t>
            </a:r>
            <a:r>
              <a:rPr lang="en-US" sz="1200" dirty="0"/>
              <a:t>thumbnail associated with the template? Maybe this could be an option on the Admin side where Admin assigns a thumbnail to the theme</a:t>
            </a:r>
            <a:r>
              <a:rPr lang="en-US" sz="1200" dirty="0" smtClean="0"/>
              <a:t>. NOTE</a:t>
            </a:r>
            <a:r>
              <a:rPr lang="en-US" sz="1200" dirty="0"/>
              <a:t>: When creating an Album, make dropdown a requirement for transition also </a:t>
            </a:r>
            <a:r>
              <a:rPr lang="en-US" sz="1200" dirty="0" smtClean="0"/>
              <a:t>--</a:t>
            </a:r>
            <a:r>
              <a:rPr lang="en-US" sz="1200" dirty="0"/>
              <a:t>-OR--- Can you have it assign the Cube transition as the default for any Album created</a:t>
            </a:r>
            <a:r>
              <a:rPr lang="en-US" sz="1200" dirty="0" smtClean="0"/>
              <a:t>?</a:t>
            </a:r>
          </a:p>
          <a:p>
            <a:pPr marL="685800" lvl="1" indent="-228600">
              <a:spcBef>
                <a:spcPct val="0"/>
              </a:spcBef>
              <a:spcAft>
                <a:spcPts val="1800"/>
              </a:spcAft>
              <a:buFont typeface="Arial"/>
              <a:buChar char="•"/>
            </a:pPr>
            <a:endParaRPr lang="en-US" sz="1200" dirty="0" smtClean="0"/>
          </a:p>
          <a:p>
            <a:pPr marL="228600" indent="-228600">
              <a:spcBef>
                <a:spcPct val="0"/>
              </a:spcBef>
              <a:spcAft>
                <a:spcPts val="1800"/>
              </a:spcAft>
              <a:buFont typeface="+mj-lt"/>
              <a:buAutoNum type="arabicParenR"/>
            </a:pPr>
            <a:r>
              <a:rPr lang="en-US" sz="1200" dirty="0" smtClean="0"/>
              <a:t> </a:t>
            </a:r>
            <a:r>
              <a:rPr lang="en-US" sz="1200" dirty="0"/>
              <a:t>Don't allow user to change theme on the Dashboard page-</a:t>
            </a:r>
            <a:r>
              <a:rPr lang="en-US" sz="1200" dirty="0" smtClean="0"/>
              <a:t>-   Done  </a:t>
            </a:r>
            <a:r>
              <a:rPr lang="en-US" sz="1200" dirty="0"/>
              <a:t>NOTE: Perfect</a:t>
            </a:r>
            <a:r>
              <a:rPr lang="en-US" sz="1200" dirty="0" smtClean="0"/>
              <a:t>!</a:t>
            </a:r>
          </a:p>
          <a:p>
            <a:pPr marL="228600" indent="-228600">
              <a:spcBef>
                <a:spcPct val="0"/>
              </a:spcBef>
              <a:spcAft>
                <a:spcPts val="1800"/>
              </a:spcAft>
              <a:buFont typeface="+mj-lt"/>
              <a:buAutoNum type="arabicParenR"/>
            </a:pPr>
            <a:r>
              <a:rPr lang="en-US" sz="1200" dirty="0" err="1" smtClean="0"/>
              <a:t>Superadmin</a:t>
            </a:r>
            <a:r>
              <a:rPr lang="en-US" sz="1200" dirty="0" smtClean="0"/>
              <a:t> </a:t>
            </a:r>
            <a:r>
              <a:rPr lang="en-US" sz="1200" dirty="0"/>
              <a:t>- Edit Customer, make the next payment date editable--Done  NOTE: Perfect</a:t>
            </a:r>
            <a:r>
              <a:rPr lang="en-US" sz="1200" dirty="0" smtClean="0"/>
              <a:t>! </a:t>
            </a:r>
          </a:p>
          <a:p>
            <a:pPr marL="228600" indent="-228600">
              <a:spcBef>
                <a:spcPct val="0"/>
              </a:spcBef>
              <a:spcAft>
                <a:spcPts val="1800"/>
              </a:spcAft>
              <a:buFont typeface="+mj-lt"/>
              <a:buAutoNum type="arabicParenR"/>
            </a:pPr>
            <a:r>
              <a:rPr lang="en-US" sz="1200" dirty="0" smtClean="0"/>
              <a:t>Delete </a:t>
            </a:r>
            <a:r>
              <a:rPr lang="en-US" sz="1200" dirty="0"/>
              <a:t>all the test data except for</a:t>
            </a:r>
            <a:r>
              <a:rPr lang="en-US" sz="1200" dirty="0" smtClean="0"/>
              <a:t>: Linda </a:t>
            </a:r>
            <a:r>
              <a:rPr lang="en-US" sz="1200" dirty="0" err="1" smtClean="0"/>
              <a:t>fleming</a:t>
            </a:r>
            <a:r>
              <a:rPr lang="en-US" sz="1200" dirty="0" smtClean="0"/>
              <a:t> Anything </a:t>
            </a:r>
            <a:r>
              <a:rPr lang="en-US" sz="1200" dirty="0"/>
              <a:t>with </a:t>
            </a:r>
            <a:r>
              <a:rPr lang="en-US" sz="1200" dirty="0" smtClean="0"/>
              <a:t>victor Anything </a:t>
            </a:r>
            <a:r>
              <a:rPr lang="en-US" sz="1200" dirty="0"/>
              <a:t>with </a:t>
            </a:r>
            <a:r>
              <a:rPr lang="en-US" sz="1200" dirty="0" err="1" smtClean="0"/>
              <a:t>pixelbling</a:t>
            </a:r>
            <a:r>
              <a:rPr lang="en-US" sz="1200" dirty="0" smtClean="0"/>
              <a:t> Alex </a:t>
            </a:r>
            <a:r>
              <a:rPr lang="en-US" sz="1200" dirty="0"/>
              <a:t>account                --Done NOTE: Perfect</a:t>
            </a:r>
            <a:r>
              <a:rPr lang="en-US" sz="1200" dirty="0" smtClean="0"/>
              <a:t>!</a:t>
            </a:r>
          </a:p>
          <a:p>
            <a:pPr marL="228600" indent="-228600">
              <a:spcBef>
                <a:spcPct val="0"/>
              </a:spcBef>
              <a:spcAft>
                <a:spcPts val="1800"/>
              </a:spcAft>
              <a:buFont typeface="+mj-lt"/>
              <a:buAutoNum type="arabicParenR"/>
            </a:pPr>
            <a:r>
              <a:rPr lang="en-US" sz="1200" dirty="0" smtClean="0"/>
              <a:t> </a:t>
            </a:r>
            <a:r>
              <a:rPr lang="en-US" sz="1200" dirty="0"/>
              <a:t>Add active - true or false for  customer themes--Done NOTE: Perfect</a:t>
            </a:r>
            <a:r>
              <a:rPr lang="en-US" sz="1200" dirty="0" smtClean="0"/>
              <a:t>!   a</a:t>
            </a:r>
            <a:r>
              <a:rPr lang="en-US" sz="1200" dirty="0"/>
              <a:t>)      Add validation that active cannot be unchecked if an album is already </a:t>
            </a:r>
            <a:r>
              <a:rPr lang="en-US" sz="1200" dirty="0" err="1"/>
              <a:t>usingthat</a:t>
            </a:r>
            <a:r>
              <a:rPr lang="en-US" sz="1200" dirty="0"/>
              <a:t> customer theme--Done NOTE: Done</a:t>
            </a:r>
            <a:endParaRPr kumimoji="0" lang="en-US" sz="1200" b="0" i="1"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TextBox 4"/>
          <p:cNvSpPr txBox="1"/>
          <p:nvPr/>
        </p:nvSpPr>
        <p:spPr>
          <a:xfrm>
            <a:off x="3312220" y="368962"/>
            <a:ext cx="909573"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a:stretch>
            <a:fillRect/>
          </a:stretch>
        </p:blipFill>
        <p:spPr>
          <a:xfrm>
            <a:off x="234223" y="245850"/>
            <a:ext cx="1123363" cy="3722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329416" cy="6186573"/>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26"/>
            </a:pPr>
            <a:r>
              <a:rPr lang="en-US" sz="1200" dirty="0" smtClean="0"/>
              <a:t>Victor </a:t>
            </a:r>
            <a:r>
              <a:rPr lang="en-US" sz="1200" dirty="0"/>
              <a:t>wants the transitions to be faster, not the pause in between, but </a:t>
            </a:r>
            <a:r>
              <a:rPr lang="en-US" sz="1200" dirty="0" err="1"/>
              <a:t>theactual</a:t>
            </a:r>
            <a:r>
              <a:rPr lang="en-US" sz="1200" dirty="0"/>
              <a:t> transition </a:t>
            </a:r>
            <a:r>
              <a:rPr lang="en-US" sz="1200" dirty="0" smtClean="0"/>
              <a:t>part</a:t>
            </a:r>
          </a:p>
          <a:p>
            <a:pPr marL="685800" lvl="1" indent="-228600">
              <a:spcBef>
                <a:spcPct val="0"/>
              </a:spcBef>
              <a:spcAft>
                <a:spcPts val="1800"/>
              </a:spcAft>
              <a:buFont typeface="Arial"/>
              <a:buChar char="•"/>
            </a:pPr>
            <a:r>
              <a:rPr lang="en-US" sz="1200" dirty="0" smtClean="0"/>
              <a:t>-</a:t>
            </a:r>
            <a:r>
              <a:rPr lang="en-US" sz="1200" dirty="0"/>
              <a:t>-Not Done, need to send to Rent-A-</a:t>
            </a:r>
            <a:r>
              <a:rPr lang="en-US" sz="1200" dirty="0" smtClean="0"/>
              <a:t>Coder</a:t>
            </a:r>
          </a:p>
          <a:p>
            <a:pPr marL="228600" indent="-228600">
              <a:spcBef>
                <a:spcPct val="0"/>
              </a:spcBef>
              <a:spcAft>
                <a:spcPts val="1800"/>
              </a:spcAft>
            </a:pPr>
            <a:r>
              <a:rPr lang="en-US" sz="1200" dirty="0" smtClean="0"/>
              <a:t>27) On </a:t>
            </a:r>
            <a:r>
              <a:rPr lang="en-US" sz="1200" dirty="0"/>
              <a:t>the dropdown checkbox for the transitions,  can it open upwards instead </a:t>
            </a:r>
            <a:r>
              <a:rPr lang="en-US" sz="1200" dirty="0" err="1"/>
              <a:t>ofdownwards</a:t>
            </a:r>
            <a:r>
              <a:rPr lang="en-US" sz="1200" dirty="0"/>
              <a:t>? Check if this is </a:t>
            </a:r>
            <a:r>
              <a:rPr lang="en-US" sz="1200" dirty="0" smtClean="0"/>
              <a:t>possible</a:t>
            </a:r>
          </a:p>
          <a:p>
            <a:pPr marL="685800" lvl="1" indent="-228600">
              <a:spcBef>
                <a:spcPct val="0"/>
              </a:spcBef>
              <a:spcAft>
                <a:spcPts val="1800"/>
              </a:spcAft>
              <a:buFont typeface="Arial"/>
              <a:buChar char="•"/>
            </a:pPr>
            <a:r>
              <a:rPr lang="en-US" sz="1200" dirty="0" smtClean="0"/>
              <a:t>-</a:t>
            </a:r>
            <a:r>
              <a:rPr lang="en-US" sz="1200" dirty="0"/>
              <a:t>-Done, I checked into this, there is an option to make the page scroll down </a:t>
            </a:r>
            <a:r>
              <a:rPr lang="en-US" sz="1200" dirty="0" err="1"/>
              <a:t>alittle</a:t>
            </a:r>
            <a:r>
              <a:rPr lang="en-US" sz="1200" dirty="0"/>
              <a:t> bit in case the dropdown is at the bottom of the page. I went ahead </a:t>
            </a:r>
            <a:r>
              <a:rPr lang="en-US" sz="1200" dirty="0" smtClean="0"/>
              <a:t>and implemented </a:t>
            </a:r>
            <a:r>
              <a:rPr lang="en-US" sz="1200" dirty="0"/>
              <a:t>this feature, so it should work better now. There is not an option </a:t>
            </a:r>
            <a:r>
              <a:rPr lang="en-US" sz="1200" dirty="0" err="1"/>
              <a:t>tomake</a:t>
            </a:r>
            <a:r>
              <a:rPr lang="en-US" sz="1200" dirty="0"/>
              <a:t> it scroll up</a:t>
            </a:r>
            <a:r>
              <a:rPr lang="en-US" sz="1200" dirty="0" smtClean="0"/>
              <a:t>.</a:t>
            </a:r>
          </a:p>
          <a:p>
            <a:pPr marL="228600" indent="-228600">
              <a:spcBef>
                <a:spcPct val="0"/>
              </a:spcBef>
              <a:spcAft>
                <a:spcPts val="1800"/>
              </a:spcAft>
              <a:buAutoNum type="arabicParenR" startAt="28"/>
            </a:pPr>
            <a:r>
              <a:rPr lang="en-US" sz="1200" dirty="0" smtClean="0"/>
              <a:t>On </a:t>
            </a:r>
            <a:r>
              <a:rPr lang="en-US" sz="1200" dirty="0"/>
              <a:t>the contact us page, </a:t>
            </a:r>
            <a:r>
              <a:rPr lang="en-US" sz="1200" dirty="0" err="1"/>
              <a:t>change</a:t>
            </a:r>
            <a:r>
              <a:rPr lang="en-US" sz="1200" dirty="0" err="1">
                <a:hlinkClick r:id="rId2"/>
              </a:rPr>
              <a:t>sales@pixelbling.com</a:t>
            </a:r>
            <a:r>
              <a:rPr lang="en-US" sz="1200" dirty="0">
                <a:hlinkClick r:id="rId2"/>
              </a:rPr>
              <a:t>&lt;mailto:sales@pixelbling.com&gt; </a:t>
            </a:r>
            <a:r>
              <a:rPr lang="en-US" sz="1200" dirty="0">
                <a:hlinkClick r:id="rId3"/>
              </a:rPr>
              <a:t>toinfo@pixelbling.com&lt;mailto:info@pixelbling.com&gt;--</a:t>
            </a:r>
            <a:r>
              <a:rPr lang="en-US" sz="1200" dirty="0" smtClean="0">
                <a:hlinkClick r:id="rId3"/>
              </a:rPr>
              <a:t>Done</a:t>
            </a:r>
            <a:endParaRPr lang="en-US" sz="1200" dirty="0" smtClean="0"/>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pPr>
            <a:r>
              <a:rPr lang="en-US" sz="1200" dirty="0" smtClean="0"/>
              <a:t>29) Change </a:t>
            </a:r>
            <a:r>
              <a:rPr lang="en-US" sz="1200" dirty="0"/>
              <a:t>the link title in the header, from "Get Started" to "How it </a:t>
            </a:r>
            <a:r>
              <a:rPr lang="en-US" sz="1200" dirty="0" smtClean="0"/>
              <a:t>works”</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  NOTE: I don’t see this . Still says Get Started</a:t>
            </a:r>
          </a:p>
          <a:p>
            <a:pPr marL="228600" indent="-228600">
              <a:spcBef>
                <a:spcPct val="0"/>
              </a:spcBef>
              <a:spcAft>
                <a:spcPts val="1800"/>
              </a:spcAft>
              <a:buAutoNum type="arabicParenR" startAt="30"/>
            </a:pPr>
            <a:r>
              <a:rPr lang="en-US" sz="1200" dirty="0" smtClean="0"/>
              <a:t>Add </a:t>
            </a:r>
            <a:r>
              <a:rPr lang="en-US" sz="1200" dirty="0"/>
              <a:t>another menu item called "Min-Requirements" with the page I </a:t>
            </a:r>
            <a:r>
              <a:rPr lang="en-US" sz="1200" dirty="0" err="1"/>
              <a:t>created,should</a:t>
            </a:r>
            <a:r>
              <a:rPr lang="en-US" sz="1200" dirty="0"/>
              <a:t> not require login but should have a link if you are logged in or </a:t>
            </a:r>
            <a:r>
              <a:rPr lang="en-US" sz="1200" dirty="0" smtClean="0"/>
              <a:t>not</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buFont typeface="+mj-lt"/>
              <a:buAutoNum type="arabicParenR" startAt="30"/>
            </a:pPr>
            <a:r>
              <a:rPr lang="en-US" sz="1200" dirty="0" smtClean="0"/>
              <a:t> </a:t>
            </a:r>
            <a:r>
              <a:rPr lang="en-US" sz="1200" dirty="0"/>
              <a:t>Replace the | English | link at the top to | Upgrade Account </a:t>
            </a:r>
            <a:r>
              <a:rPr lang="en-US" sz="1200" dirty="0" smtClean="0"/>
              <a:t>|</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  NOTE: I don’t see this . Looks the same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329416" cy="6186573"/>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32"/>
            </a:pPr>
            <a:r>
              <a:rPr lang="en-US" sz="1200" dirty="0" smtClean="0"/>
              <a:t>Use </a:t>
            </a:r>
            <a:r>
              <a:rPr lang="en-US" sz="1200" dirty="0"/>
              <a:t>the new "Service Plans" page for all the places that have that</a:t>
            </a:r>
            <a:r>
              <a:rPr lang="en-US" sz="1200" dirty="0" smtClean="0"/>
              <a:t>: "</a:t>
            </a:r>
            <a:r>
              <a:rPr lang="en-US" sz="1200" dirty="0"/>
              <a:t>Services Plan" sub </a:t>
            </a:r>
            <a:r>
              <a:rPr lang="en-US" sz="1200" dirty="0" smtClean="0"/>
              <a:t>page Signup Upgrade Re</a:t>
            </a:r>
            <a:r>
              <a:rPr lang="en-US" sz="1200" dirty="0"/>
              <a:t>-</a:t>
            </a:r>
            <a:r>
              <a:rPr lang="en-US" sz="1200" dirty="0" smtClean="0"/>
              <a:t>subscribe (</a:t>
            </a:r>
            <a:r>
              <a:rPr lang="en-US" sz="1200" dirty="0"/>
              <a:t>Upgrade and re-subscribe are the same page)               </a:t>
            </a:r>
            <a:r>
              <a:rPr lang="en-US" sz="1200" dirty="0" smtClean="0"/>
              <a:t> </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lvl="0" indent="-228600">
              <a:spcBef>
                <a:spcPct val="0"/>
              </a:spcBef>
              <a:spcAft>
                <a:spcPts val="1800"/>
              </a:spcAft>
              <a:buAutoNum type="arabicParenR" startAt="32"/>
            </a:pPr>
            <a:r>
              <a:rPr lang="en-US" sz="1200" dirty="0" smtClean="0"/>
              <a:t>The </a:t>
            </a:r>
            <a:r>
              <a:rPr lang="en-US" sz="1200" dirty="0"/>
              <a:t>title that shows in the Google Chrome tab at the top should </a:t>
            </a:r>
            <a:r>
              <a:rPr lang="en-US" sz="1200" dirty="0" err="1"/>
              <a:t>be"PixelBling</a:t>
            </a:r>
            <a:r>
              <a:rPr lang="en-US" sz="1200" dirty="0"/>
              <a:t>" not "Pixel </a:t>
            </a:r>
            <a:r>
              <a:rPr lang="en-US" sz="1200" dirty="0" err="1"/>
              <a:t>Bling</a:t>
            </a:r>
            <a:r>
              <a:rPr lang="en-US" sz="1200" dirty="0"/>
              <a:t>" (no space</a:t>
            </a:r>
            <a:r>
              <a:rPr lang="en-US" sz="1200" dirty="0" smtClean="0"/>
              <a:t>)</a:t>
            </a:r>
          </a:p>
          <a:p>
            <a:pPr marL="685800" lvl="1" indent="-228600">
              <a:spcBef>
                <a:spcPct val="0"/>
              </a:spcBef>
              <a:spcAft>
                <a:spcPts val="1800"/>
              </a:spcAft>
              <a:buFont typeface="Arial"/>
              <a:buChar char="•"/>
            </a:pPr>
            <a:r>
              <a:rPr lang="en-US" sz="1200" dirty="0" smtClean="0"/>
              <a:t>—Done</a:t>
            </a:r>
          </a:p>
          <a:p>
            <a:pPr marL="228600" lvl="0" indent="-228600">
              <a:spcBef>
                <a:spcPct val="0"/>
              </a:spcBef>
              <a:spcAft>
                <a:spcPts val="1800"/>
              </a:spcAft>
              <a:buAutoNum type="arabicParenR" startAt="32"/>
            </a:pPr>
            <a:r>
              <a:rPr lang="en-US" sz="1200" dirty="0" smtClean="0"/>
              <a:t>Send </a:t>
            </a:r>
            <a:r>
              <a:rPr lang="en-US" sz="1200" dirty="0"/>
              <a:t>email to Fabian that the slideshow is running slow now because we </a:t>
            </a:r>
            <a:r>
              <a:rPr lang="en-US" sz="1200" dirty="0" smtClean="0"/>
              <a:t>added different </a:t>
            </a:r>
            <a:r>
              <a:rPr lang="en-US" sz="1200" dirty="0"/>
              <a:t>videos. Ask him if there's any way to clear the browser cache with code</a:t>
            </a:r>
            <a:r>
              <a:rPr lang="en-US" sz="1200" dirty="0" smtClean="0"/>
              <a:t>.—</a:t>
            </a:r>
          </a:p>
          <a:p>
            <a:pPr marL="685800" lvl="1" indent="-228600">
              <a:spcBef>
                <a:spcPct val="0"/>
              </a:spcBef>
              <a:spcAft>
                <a:spcPts val="1800"/>
              </a:spcAft>
              <a:buFont typeface="Arial"/>
              <a:buChar char="•"/>
            </a:pPr>
            <a:r>
              <a:rPr lang="en-US" sz="1200" dirty="0" smtClean="0"/>
              <a:t>Raul </a:t>
            </a:r>
            <a:r>
              <a:rPr lang="en-US" sz="1200" dirty="0"/>
              <a:t>and I are still discussing this point</a:t>
            </a:r>
            <a:endParaRPr lang="en-US" sz="12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329416" cy="750757"/>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35). How do I upload a New OGV file as a BKG?</a:t>
            </a:r>
          </a:p>
        </p:txBody>
      </p:sp>
      <p:pic>
        <p:nvPicPr>
          <p:cNvPr id="4" name="Picture 3"/>
          <p:cNvPicPr>
            <a:picLocks noChangeAspect="1"/>
          </p:cNvPicPr>
          <p:nvPr/>
        </p:nvPicPr>
        <p:blipFill>
          <a:blip r:embed="rId2"/>
          <a:stretch>
            <a:fillRect/>
          </a:stretch>
        </p:blipFill>
        <p:spPr>
          <a:xfrm>
            <a:off x="1266814" y="1171203"/>
            <a:ext cx="4948236" cy="413274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329416" cy="1421082"/>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36). Need to play VIDEO </a:t>
            </a:r>
          </a:p>
          <a:p>
            <a:pPr marL="228600" lvl="0" indent="-228600">
              <a:spcBef>
                <a:spcPct val="0"/>
              </a:spcBef>
              <a:spcAft>
                <a:spcPts val="1800"/>
              </a:spcAft>
            </a:pPr>
            <a:r>
              <a:rPr lang="en-US" sz="1200" dirty="0" smtClean="0"/>
              <a:t>37). Need a Full Screen Template. No Moving </a:t>
            </a:r>
            <a:r>
              <a:rPr lang="en-US" sz="1200" dirty="0" err="1" smtClean="0"/>
              <a:t>Bkg</a:t>
            </a:r>
            <a:endParaRPr lang="en-US" sz="1200" dirty="0" smtClean="0"/>
          </a:p>
          <a:p>
            <a:pPr marL="228600" lvl="0" indent="-228600">
              <a:spcBef>
                <a:spcPct val="0"/>
              </a:spcBef>
              <a:spcAft>
                <a:spcPts val="1800"/>
              </a:spcAft>
            </a:pPr>
            <a:r>
              <a:rPr lang="en-US" sz="1200" dirty="0" smtClean="0"/>
              <a:t>38). Need to revisit the crop aspect ration. Needs to proportionate scale.</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pic>
        <p:nvPicPr>
          <p:cNvPr id="7" name="Picture 6"/>
          <p:cNvPicPr>
            <a:picLocks noChangeAspect="1"/>
          </p:cNvPicPr>
          <p:nvPr/>
        </p:nvPicPr>
        <p:blipFill>
          <a:blip r:embed="rId2"/>
          <a:stretch>
            <a:fillRect/>
          </a:stretch>
        </p:blipFill>
        <p:spPr>
          <a:xfrm>
            <a:off x="1168673" y="1841528"/>
            <a:ext cx="5874053" cy="44919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1045523" y="420447"/>
            <a:ext cx="7173312" cy="4461882"/>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6"/>
            </a:pPr>
            <a:r>
              <a:rPr lang="en-US" sz="1200" dirty="0" err="1" smtClean="0"/>
              <a:t>Superadmin</a:t>
            </a:r>
            <a:r>
              <a:rPr lang="en-US" sz="1200" dirty="0" smtClean="0"/>
              <a:t> </a:t>
            </a:r>
            <a:r>
              <a:rPr lang="en-US" sz="1200" dirty="0"/>
              <a:t>- Customer Themes - remove "delete" and "add </a:t>
            </a:r>
            <a:r>
              <a:rPr lang="en-US" sz="1200" dirty="0" smtClean="0"/>
              <a:t>new”</a:t>
            </a:r>
          </a:p>
          <a:p>
            <a:pPr marL="685800" lvl="1" indent="-228600">
              <a:spcBef>
                <a:spcPct val="0"/>
              </a:spcBef>
              <a:spcAft>
                <a:spcPts val="1800"/>
              </a:spcAft>
              <a:buFont typeface="Arial"/>
              <a:buChar char="•"/>
            </a:pPr>
            <a:r>
              <a:rPr lang="en-US" sz="1200" dirty="0" smtClean="0"/>
              <a:t>-</a:t>
            </a:r>
            <a:r>
              <a:rPr lang="en-US" sz="1200" dirty="0"/>
              <a:t>-Done   NOTE: NOT Seeing this</a:t>
            </a:r>
            <a:r>
              <a:rPr lang="en-US" sz="1200" dirty="0" smtClean="0"/>
              <a:t>?</a:t>
            </a:r>
          </a:p>
          <a:p>
            <a:pPr marL="228600" lvl="0" indent="-228600">
              <a:spcBef>
                <a:spcPct val="0"/>
              </a:spcBef>
              <a:spcAft>
                <a:spcPts val="1800"/>
              </a:spcAft>
              <a:buAutoNum type="arabicParenR" startAt="6"/>
            </a:pPr>
            <a:r>
              <a:rPr lang="en-US" sz="1200" dirty="0" smtClean="0"/>
              <a:t>Remove </a:t>
            </a:r>
            <a:r>
              <a:rPr lang="en-US" sz="1200" dirty="0"/>
              <a:t>the "brown video theme" (victor calls it the orange theme), from </a:t>
            </a:r>
            <a:r>
              <a:rPr lang="en-US" sz="1200" dirty="0" err="1"/>
              <a:t>thesite</a:t>
            </a:r>
            <a:r>
              <a:rPr lang="en-US" sz="1200" dirty="0"/>
              <a:t>, including the default </a:t>
            </a:r>
            <a:r>
              <a:rPr lang="en-US" sz="1200" dirty="0" smtClean="0"/>
              <a:t>themes—Done </a:t>
            </a:r>
          </a:p>
          <a:p>
            <a:pPr marL="685800" lvl="1" indent="-228600">
              <a:spcBef>
                <a:spcPct val="0"/>
              </a:spcBef>
              <a:spcAft>
                <a:spcPts val="1800"/>
              </a:spcAft>
              <a:buFont typeface="Arial"/>
              <a:buChar char="•"/>
            </a:pPr>
            <a:r>
              <a:rPr lang="en-US" sz="1200" dirty="0" smtClean="0"/>
              <a:t>NOTE</a:t>
            </a:r>
            <a:r>
              <a:rPr lang="en-US" sz="1200" dirty="0"/>
              <a:t>: </a:t>
            </a:r>
            <a:r>
              <a:rPr lang="en-US" sz="1200" dirty="0" smtClean="0"/>
              <a:t>Done</a:t>
            </a:r>
          </a:p>
          <a:p>
            <a:pPr marL="228600" lvl="0" indent="-228600">
              <a:spcBef>
                <a:spcPct val="0"/>
              </a:spcBef>
              <a:spcAft>
                <a:spcPts val="1800"/>
              </a:spcAft>
              <a:buAutoNum type="arabicParenR" startAt="6"/>
            </a:pPr>
            <a:r>
              <a:rPr lang="en-US" sz="1200" dirty="0" smtClean="0"/>
              <a:t>Remove </a:t>
            </a:r>
            <a:r>
              <a:rPr lang="en-US" sz="1200" dirty="0"/>
              <a:t>the "view application" from the customers </a:t>
            </a:r>
            <a:r>
              <a:rPr lang="en-US" sz="1200" dirty="0" err="1" smtClean="0"/>
              <a:t>datalist</a:t>
            </a:r>
            <a:endParaRPr lang="en-US" sz="1200" dirty="0" smtClean="0"/>
          </a:p>
          <a:p>
            <a:pPr marL="685800" lvl="1" indent="-228600">
              <a:spcBef>
                <a:spcPct val="0"/>
              </a:spcBef>
              <a:spcAft>
                <a:spcPts val="1800"/>
              </a:spcAft>
              <a:buFont typeface="Arial"/>
              <a:buChar char="•"/>
            </a:pPr>
            <a:r>
              <a:rPr lang="en-US" sz="1200" dirty="0" smtClean="0"/>
              <a:t>—Done   NOTE</a:t>
            </a:r>
            <a:r>
              <a:rPr lang="en-US" sz="1200" dirty="0"/>
              <a:t>: </a:t>
            </a:r>
            <a:r>
              <a:rPr lang="en-US" sz="1200" dirty="0" smtClean="0"/>
              <a:t>Done</a:t>
            </a:r>
          </a:p>
          <a:p>
            <a:pPr marL="228600" lvl="0" indent="-228600">
              <a:spcBef>
                <a:spcPct val="0"/>
              </a:spcBef>
              <a:spcAft>
                <a:spcPts val="1800"/>
              </a:spcAft>
              <a:buAutoNum type="arabicParenR" startAt="6"/>
            </a:pPr>
            <a:r>
              <a:rPr lang="en-US" sz="1200" dirty="0" smtClean="0"/>
              <a:t>Put </a:t>
            </a:r>
            <a:r>
              <a:rPr lang="en-US" sz="1200" dirty="0"/>
              <a:t>a note on Edit Customer Theme - always use 940 </a:t>
            </a:r>
            <a:r>
              <a:rPr lang="en-US" sz="1200" dirty="0" err="1"/>
              <a:t>x</a:t>
            </a:r>
            <a:r>
              <a:rPr lang="en-US" sz="1200" dirty="0"/>
              <a:t> 560, always upload .</a:t>
            </a:r>
            <a:r>
              <a:rPr lang="en-US" sz="1200" dirty="0" err="1" smtClean="0"/>
              <a:t>ogvfiles</a:t>
            </a:r>
            <a:endParaRPr lang="en-US" sz="1200" dirty="0" smtClean="0"/>
          </a:p>
          <a:p>
            <a:pPr marL="685800" lvl="1" indent="-228600">
              <a:spcBef>
                <a:spcPct val="0"/>
              </a:spcBef>
              <a:spcAft>
                <a:spcPts val="1800"/>
              </a:spcAft>
              <a:buFont typeface="Arial"/>
              <a:buChar char="•"/>
            </a:pPr>
            <a:r>
              <a:rPr lang="en-US" sz="1200" dirty="0" smtClean="0"/>
              <a:t>--Done    NOTE</a:t>
            </a:r>
            <a:r>
              <a:rPr lang="en-US" sz="1200" dirty="0"/>
              <a:t>: Perfect</a:t>
            </a:r>
            <a:r>
              <a:rPr lang="en-US" sz="1200" dirty="0" smtClean="0"/>
              <a:t>!</a:t>
            </a:r>
          </a:p>
          <a:p>
            <a:pPr marL="228600" lvl="0" indent="-228600">
              <a:spcBef>
                <a:spcPct val="0"/>
              </a:spcBef>
              <a:spcAft>
                <a:spcPts val="1800"/>
              </a:spcAft>
              <a:buAutoNum type="arabicParenR" startAt="6"/>
            </a:pPr>
            <a:r>
              <a:rPr lang="en-US" sz="1200" dirty="0" smtClean="0"/>
              <a:t>Send </a:t>
            </a:r>
            <a:r>
              <a:rPr lang="en-US" sz="1200" dirty="0"/>
              <a:t>email templates to victor so he can see how they will look, on every </a:t>
            </a:r>
            <a:r>
              <a:rPr lang="en-US" sz="1200" dirty="0" err="1"/>
              <a:t>partof</a:t>
            </a:r>
            <a:r>
              <a:rPr lang="en-US" sz="1200" dirty="0"/>
              <a:t> the site that sends </a:t>
            </a:r>
            <a:r>
              <a:rPr lang="en-US" sz="1200" dirty="0" smtClean="0"/>
              <a:t>emails</a:t>
            </a:r>
          </a:p>
          <a:p>
            <a:pPr marL="685800" lvl="1" indent="-228600">
              <a:spcBef>
                <a:spcPct val="0"/>
              </a:spcBef>
              <a:spcAft>
                <a:spcPts val="1800"/>
              </a:spcAft>
              <a:buFont typeface="Arial"/>
              <a:buChar char="•"/>
            </a:pPr>
            <a:r>
              <a:rPr lang="en-US" sz="1200" dirty="0" smtClean="0"/>
              <a:t>-</a:t>
            </a:r>
            <a:r>
              <a:rPr lang="en-US" sz="1200" dirty="0"/>
              <a:t>-Done  NOTE: </a:t>
            </a:r>
            <a:r>
              <a:rPr lang="en-US" sz="1200" dirty="0" smtClean="0"/>
              <a:t>Done </a:t>
            </a:r>
            <a:r>
              <a:rPr lang="en-US" sz="1200" dirty="0"/>
              <a:t>--Done, I do have the email templates, I forwarded them to you in separate emails</a:t>
            </a:r>
            <a:endParaRPr kumimoji="0" lang="en-US" sz="1200" b="0" i="1"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173312" cy="1125212"/>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a:t>11)   The </a:t>
            </a:r>
            <a:r>
              <a:rPr lang="en-US" sz="1200" dirty="0" err="1"/>
              <a:t>fullscreen</a:t>
            </a:r>
            <a:r>
              <a:rPr lang="en-US" sz="1200" dirty="0"/>
              <a:t> for the birthdays, the title, </a:t>
            </a:r>
            <a:r>
              <a:rPr lang="en-US" sz="1200" dirty="0" err="1"/>
              <a:t>desc</a:t>
            </a:r>
            <a:r>
              <a:rPr lang="en-US" sz="1200" dirty="0"/>
              <a:t> positioning is a little </a:t>
            </a:r>
            <a:r>
              <a:rPr lang="en-US" sz="1200" dirty="0" smtClean="0"/>
              <a:t>off</a:t>
            </a:r>
          </a:p>
          <a:p>
            <a:pPr marL="685800" lvl="1" indent="-228600">
              <a:spcBef>
                <a:spcPct val="0"/>
              </a:spcBef>
              <a:spcAft>
                <a:spcPts val="1800"/>
              </a:spcAft>
              <a:buFont typeface="Arial"/>
              <a:buChar char="•"/>
            </a:pPr>
            <a:r>
              <a:rPr lang="en-US" sz="1200" dirty="0" smtClean="0"/>
              <a:t>------ </a:t>
            </a:r>
            <a:r>
              <a:rPr lang="en-US" sz="1200" dirty="0"/>
              <a:t>NOTE: - Text Placement </a:t>
            </a:r>
            <a:r>
              <a:rPr lang="en-US" sz="1200" dirty="0" smtClean="0"/>
              <a:t>Needs a little </a:t>
            </a:r>
            <a:r>
              <a:rPr lang="en-US" sz="1200" dirty="0"/>
              <a:t>more</a:t>
            </a:r>
            <a:r>
              <a:rPr lang="en-US" sz="1200" dirty="0" smtClean="0"/>
              <a:t> adjusting</a:t>
            </a:r>
            <a:r>
              <a:rPr lang="en-US" sz="1200" dirty="0"/>
              <a:t>. </a:t>
            </a:r>
            <a:endParaRPr kumimoji="0" lang="en-US" sz="1200" b="0" i="1"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5"/>
          <p:cNvPicPr>
            <a:picLocks noChangeAspect="1"/>
          </p:cNvPicPr>
          <p:nvPr/>
        </p:nvPicPr>
        <p:blipFill>
          <a:blip r:embed="rId2"/>
          <a:stretch>
            <a:fillRect/>
          </a:stretch>
        </p:blipFill>
        <p:spPr>
          <a:xfrm>
            <a:off x="105103" y="1367172"/>
            <a:ext cx="8916275" cy="52366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173312" cy="1613143"/>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12"/>
            </a:pPr>
            <a:r>
              <a:rPr lang="en-US" sz="1200" dirty="0" smtClean="0"/>
              <a:t>Make </a:t>
            </a:r>
            <a:r>
              <a:rPr lang="en-US" sz="1200" dirty="0"/>
              <a:t>the title 2 </a:t>
            </a:r>
            <a:r>
              <a:rPr lang="en-US" sz="1200" dirty="0" err="1"/>
              <a:t>px's</a:t>
            </a:r>
            <a:r>
              <a:rPr lang="en-US" sz="1200" dirty="0"/>
              <a:t> bigger than the </a:t>
            </a:r>
            <a:r>
              <a:rPr lang="en-US" sz="1200" dirty="0" smtClean="0"/>
              <a:t>description</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pPr>
            <a:r>
              <a:rPr lang="en-US" sz="1200" dirty="0" smtClean="0"/>
              <a:t>13) Limit </a:t>
            </a:r>
            <a:r>
              <a:rPr lang="en-US" sz="1200" dirty="0"/>
              <a:t>title/</a:t>
            </a:r>
            <a:r>
              <a:rPr lang="en-US" sz="1200" dirty="0" err="1"/>
              <a:t>desc</a:t>
            </a:r>
            <a:r>
              <a:rPr lang="en-US" sz="1200" dirty="0"/>
              <a:t> to 40 chars except if its twitter/</a:t>
            </a:r>
            <a:r>
              <a:rPr lang="en-US" sz="1200" dirty="0" err="1" smtClean="0"/>
              <a:t>facebook</a:t>
            </a:r>
            <a:endParaRPr lang="en-US" sz="1200" dirty="0" smtClean="0"/>
          </a:p>
          <a:p>
            <a:pPr marL="685800" lvl="2" indent="-228600">
              <a:spcBef>
                <a:spcPct val="0"/>
              </a:spcBef>
              <a:spcAft>
                <a:spcPts val="1800"/>
              </a:spcAft>
              <a:buFont typeface="Arial"/>
              <a:buChar char="•"/>
            </a:pPr>
            <a:r>
              <a:rPr lang="en-US" sz="1200" dirty="0" smtClean="0"/>
              <a:t>I Get this message about Exceeded 20 Characters.</a:t>
            </a:r>
            <a:r>
              <a:rPr lang="en-US" sz="1200" dirty="0"/>
              <a:t> It Should say 40 Characters</a:t>
            </a:r>
            <a:endParaRPr lang="en-US" sz="1200" dirty="0" smtClean="0"/>
          </a:p>
          <a:p>
            <a:pPr marL="228600" indent="-228600">
              <a:spcBef>
                <a:spcPct val="0"/>
              </a:spcBef>
              <a:spcAft>
                <a:spcPts val="1800"/>
              </a:spcAft>
              <a:buAutoNum type="arabicParenR" startAt="13"/>
            </a:pPr>
            <a:endParaRPr kumimoji="0" lang="en-US" sz="1200" b="0" i="1"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2"/>
          <p:cNvPicPr>
            <a:picLocks noChangeAspect="1"/>
          </p:cNvPicPr>
          <p:nvPr/>
        </p:nvPicPr>
        <p:blipFill>
          <a:blip r:embed="rId2"/>
          <a:stretch>
            <a:fillRect/>
          </a:stretch>
        </p:blipFill>
        <p:spPr>
          <a:xfrm>
            <a:off x="1478959" y="2256682"/>
            <a:ext cx="4924292" cy="23975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173312" cy="1158374"/>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14"/>
            </a:pPr>
            <a:r>
              <a:rPr lang="en-US" sz="1200" dirty="0" smtClean="0"/>
              <a:t>We </a:t>
            </a:r>
            <a:r>
              <a:rPr lang="en-US" sz="1200" dirty="0"/>
              <a:t>need to have a separate max width for </a:t>
            </a:r>
            <a:r>
              <a:rPr lang="en-US" sz="1200" dirty="0" err="1"/>
              <a:t>fullscreen</a:t>
            </a:r>
            <a:r>
              <a:rPr lang="en-US" sz="1200" dirty="0"/>
              <a:t> than for </a:t>
            </a:r>
            <a:r>
              <a:rPr lang="en-US" sz="1200" dirty="0" smtClean="0"/>
              <a:t>preview</a:t>
            </a:r>
          </a:p>
          <a:p>
            <a:pPr marL="685800" lvl="1" indent="-228600">
              <a:spcBef>
                <a:spcPct val="0"/>
              </a:spcBef>
              <a:spcAft>
                <a:spcPts val="1800"/>
              </a:spcAft>
              <a:buFont typeface="Arial"/>
              <a:buChar char="•"/>
            </a:pPr>
            <a:r>
              <a:rPr kumimoji="0" lang="en-US" sz="1200" b="0" u="none" strike="noStrike" kern="1200" cap="none" spc="0" normalizeH="0" baseline="0" noProof="0" dirty="0" smtClean="0">
                <a:ln>
                  <a:noFill/>
                </a:ln>
                <a:solidFill>
                  <a:schemeClr val="tx1"/>
                </a:solidFill>
                <a:effectLst/>
                <a:uLnTx/>
                <a:uFillTx/>
                <a:latin typeface="+mj-lt"/>
                <a:ea typeface="+mj-ea"/>
                <a:cs typeface="+mj-cs"/>
              </a:rPr>
              <a:t>NOTE: For the Face Boo</a:t>
            </a:r>
            <a:r>
              <a:rPr lang="en-US" sz="1200" dirty="0" err="1" smtClean="0">
                <a:latin typeface="+mj-lt"/>
                <a:ea typeface="+mj-ea"/>
                <a:cs typeface="+mj-cs"/>
              </a:rPr>
              <a:t>k</a:t>
            </a:r>
            <a:r>
              <a:rPr lang="en-US" sz="1200" dirty="0" smtClean="0">
                <a:latin typeface="+mj-lt"/>
                <a:ea typeface="+mj-ea"/>
                <a:cs typeface="+mj-cs"/>
              </a:rPr>
              <a:t> </a:t>
            </a:r>
            <a:r>
              <a:rPr lang="en-US" sz="1200" dirty="0" err="1" smtClean="0">
                <a:latin typeface="+mj-lt"/>
                <a:ea typeface="+mj-ea"/>
                <a:cs typeface="+mj-cs"/>
              </a:rPr>
              <a:t>FullScreen</a:t>
            </a:r>
            <a:r>
              <a:rPr lang="en-US" sz="1200" dirty="0" smtClean="0">
                <a:latin typeface="+mj-lt"/>
                <a:ea typeface="+mj-ea"/>
                <a:cs typeface="+mj-cs"/>
              </a:rPr>
              <a:t>, Can we get a Max Limit of 180-200 Characters? Font may have to go down a point size.</a:t>
            </a:r>
            <a:endParaRPr kumimoji="0" lang="en-US" sz="1200" b="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3"/>
          <p:cNvPicPr>
            <a:picLocks noChangeAspect="1"/>
          </p:cNvPicPr>
          <p:nvPr/>
        </p:nvPicPr>
        <p:blipFill>
          <a:blip r:embed="rId2"/>
          <a:stretch>
            <a:fillRect/>
          </a:stretch>
        </p:blipFill>
        <p:spPr>
          <a:xfrm>
            <a:off x="1618795" y="1578821"/>
            <a:ext cx="6992640" cy="40843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7810" y="1206343"/>
            <a:ext cx="5265872" cy="4497026"/>
          </a:xfrm>
          <a:prstGeom prst="rect">
            <a:avLst/>
          </a:prstGeom>
        </p:spPr>
      </p:pic>
      <p:sp>
        <p:nvSpPr>
          <p:cNvPr id="3" name="Title 1"/>
          <p:cNvSpPr txBox="1">
            <a:spLocks/>
          </p:cNvSpPr>
          <p:nvPr/>
        </p:nvSpPr>
        <p:spPr>
          <a:xfrm>
            <a:off x="856743" y="420447"/>
            <a:ext cx="7173312" cy="1158374"/>
          </a:xfrm>
          <a:prstGeom prst="rect">
            <a:avLst/>
          </a:prstGeom>
        </p:spPr>
        <p:txBody>
          <a:bodyPr vert="horz" wrap="square" lIns="91440" tIns="45720" rIns="91440" bIns="45720" rtlCol="0" anchor="t">
            <a:noAutofit/>
          </a:bodyPr>
          <a:lstStyle/>
          <a:p>
            <a:pPr marL="685800" lvl="1" indent="-228600">
              <a:spcBef>
                <a:spcPct val="0"/>
              </a:spcBef>
              <a:spcAft>
                <a:spcPts val="1800"/>
              </a:spcAft>
              <a:buFont typeface="Arial"/>
              <a:buChar char="•"/>
            </a:pPr>
            <a:r>
              <a:rPr kumimoji="0" lang="en-US" sz="1200" b="0" u="none" strike="noStrike" kern="1200" cap="none" spc="0" normalizeH="0" baseline="0" noProof="0" dirty="0" smtClean="0">
                <a:ln>
                  <a:noFill/>
                </a:ln>
                <a:solidFill>
                  <a:schemeClr val="tx1"/>
                </a:solidFill>
                <a:effectLst/>
                <a:uLnTx/>
                <a:uFillTx/>
                <a:latin typeface="+mj-lt"/>
                <a:ea typeface="+mj-ea"/>
                <a:cs typeface="+mj-cs"/>
              </a:rPr>
              <a:t>NOTE: For the Face Boo</a:t>
            </a:r>
            <a:r>
              <a:rPr lang="en-US" sz="1200" dirty="0" err="1" smtClean="0">
                <a:latin typeface="+mj-lt"/>
                <a:ea typeface="+mj-ea"/>
                <a:cs typeface="+mj-cs"/>
              </a:rPr>
              <a:t>k</a:t>
            </a:r>
            <a:r>
              <a:rPr lang="en-US" sz="1200" dirty="0" smtClean="0">
                <a:latin typeface="+mj-lt"/>
                <a:ea typeface="+mj-ea"/>
                <a:cs typeface="+mj-cs"/>
              </a:rPr>
              <a:t> </a:t>
            </a:r>
            <a:r>
              <a:rPr lang="en-US" sz="1200" dirty="0" err="1" smtClean="0">
                <a:latin typeface="+mj-lt"/>
                <a:ea typeface="+mj-ea"/>
                <a:cs typeface="+mj-cs"/>
              </a:rPr>
              <a:t>FullScreen</a:t>
            </a:r>
            <a:r>
              <a:rPr lang="en-US" sz="1200" dirty="0" smtClean="0">
                <a:latin typeface="+mj-lt"/>
                <a:ea typeface="+mj-ea"/>
                <a:cs typeface="+mj-cs"/>
              </a:rPr>
              <a:t>, Not Sure they need  transition Menu for </a:t>
            </a:r>
            <a:r>
              <a:rPr lang="en-US" sz="1200" dirty="0" err="1" smtClean="0">
                <a:latin typeface="+mj-lt"/>
                <a:ea typeface="+mj-ea"/>
                <a:cs typeface="+mj-cs"/>
              </a:rPr>
              <a:t>FaceBook</a:t>
            </a:r>
            <a:r>
              <a:rPr lang="en-US" sz="1200" dirty="0" smtClean="0">
                <a:latin typeface="+mj-lt"/>
                <a:ea typeface="+mj-ea"/>
                <a:cs typeface="+mj-cs"/>
              </a:rPr>
              <a:t> FS or  Twitter FS? I am fine with the drop down. Just have one transition that says Fade Up.</a:t>
            </a:r>
          </a:p>
          <a:p>
            <a:pPr marL="1600200" lvl="3" indent="-228600">
              <a:spcBef>
                <a:spcPct val="0"/>
              </a:spcBef>
              <a:spcAft>
                <a:spcPts val="1800"/>
              </a:spcAft>
            </a:pPr>
            <a:endParaRPr kumimoji="0" lang="en-US" sz="1200" b="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02645" y="1817223"/>
            <a:ext cx="4685161" cy="3348265"/>
          </a:xfrm>
          <a:prstGeom prst="rect">
            <a:avLst/>
          </a:prstGeom>
        </p:spPr>
      </p:pic>
      <p:sp>
        <p:nvSpPr>
          <p:cNvPr id="2" name="Title 1"/>
          <p:cNvSpPr txBox="1">
            <a:spLocks/>
          </p:cNvSpPr>
          <p:nvPr/>
        </p:nvSpPr>
        <p:spPr>
          <a:xfrm>
            <a:off x="248846" y="5165488"/>
            <a:ext cx="8503651" cy="1559375"/>
          </a:xfrm>
          <a:prstGeom prst="rect">
            <a:avLst/>
          </a:prstGeom>
        </p:spPr>
        <p:txBody>
          <a:bodyPr vert="horz" wrap="square" lIns="91440" tIns="45720" rIns="91440" bIns="45720" rtlCol="0" anchor="t">
            <a:noAutofit/>
          </a:bodyPr>
          <a:lstStyle/>
          <a:p>
            <a:pPr marL="685800" lvl="1" indent="-228600">
              <a:spcBef>
                <a:spcPct val="0"/>
              </a:spcBef>
              <a:spcAft>
                <a:spcPts val="1800"/>
              </a:spcAft>
            </a:pPr>
            <a:r>
              <a:rPr lang="en-US" sz="900" dirty="0" smtClean="0"/>
              <a:t>There </a:t>
            </a:r>
            <a:r>
              <a:rPr lang="en-US" sz="900" dirty="0"/>
              <a:t>used to be a time on Twitter when tweets were limited to 140 characters. Not any more. Most of the character counters you see when posting tweets are no longer valid. Why? In a word, </a:t>
            </a:r>
            <a:r>
              <a:rPr lang="en-US" sz="900" dirty="0" err="1"/>
              <a:t>T.CO.Because</a:t>
            </a:r>
            <a:r>
              <a:rPr lang="en-US" sz="900" dirty="0"/>
              <a:t> Twitter now applies its </a:t>
            </a:r>
            <a:r>
              <a:rPr lang="en-US" sz="900" dirty="0" err="1"/>
              <a:t>t.co</a:t>
            </a:r>
            <a:r>
              <a:rPr lang="en-US" sz="900" dirty="0"/>
              <a:t> </a:t>
            </a:r>
            <a:r>
              <a:rPr lang="en-US" sz="900" dirty="0" err="1"/>
              <a:t>url</a:t>
            </a:r>
            <a:r>
              <a:rPr lang="en-US" sz="900" dirty="0"/>
              <a:t> </a:t>
            </a:r>
            <a:r>
              <a:rPr lang="en-US" sz="900" dirty="0" err="1"/>
              <a:t>shortener</a:t>
            </a:r>
            <a:r>
              <a:rPr lang="en-US" sz="900" dirty="0"/>
              <a:t> to EVERY string of text that looks like a domain, every domain is counted as 20 characters. 19 for the </a:t>
            </a:r>
            <a:r>
              <a:rPr lang="en-US" sz="900" dirty="0" err="1"/>
              <a:t>t.co</a:t>
            </a:r>
            <a:r>
              <a:rPr lang="en-US" sz="900" dirty="0"/>
              <a:t> shortened URL, and 1 for the space. So, if you shorten your URL to 12 characters using </a:t>
            </a:r>
            <a:r>
              <a:rPr lang="en-US" sz="900" dirty="0" err="1"/>
              <a:t>bit.ly</a:t>
            </a:r>
            <a:r>
              <a:rPr lang="en-US" sz="900" dirty="0"/>
              <a:t>, for instance, AND leave out the “http://”, your URL is still counted as twenty </a:t>
            </a:r>
            <a:r>
              <a:rPr lang="en-US" sz="900" dirty="0" err="1"/>
              <a:t>characters.For</a:t>
            </a:r>
            <a:r>
              <a:rPr lang="en-US" sz="900" dirty="0"/>
              <a:t> example the following tweet (minus the quotes) is exactly 140 </a:t>
            </a:r>
            <a:r>
              <a:rPr lang="en-US" sz="900" dirty="0" err="1"/>
              <a:t>characters:</a:t>
            </a:r>
            <a:r>
              <a:rPr lang="en-US" sz="900" i="1" dirty="0" err="1"/>
              <a:t>“I</a:t>
            </a:r>
            <a:r>
              <a:rPr lang="en-US" sz="900" i="1" dirty="0"/>
              <a:t> am a tweet. I have exactly 140 characters. If you want to make sure that I only have 140 characters you can check for yourself. 0123456789″However, if you replace the last 20 characters with a really long URL as in the following example, and submit it at </a:t>
            </a:r>
            <a:r>
              <a:rPr lang="en-US" sz="900" i="1" dirty="0" err="1"/>
              <a:t>Twitter.com</a:t>
            </a:r>
            <a:r>
              <a:rPr lang="en-US" sz="900" i="1" dirty="0"/>
              <a:t>, the resulting 178 character string will be </a:t>
            </a:r>
            <a:r>
              <a:rPr lang="en-US" sz="900" i="1" dirty="0" err="1"/>
              <a:t>accepted.“I</a:t>
            </a:r>
            <a:r>
              <a:rPr lang="en-US" sz="900" i="1" dirty="0"/>
              <a:t> am a tweet. I have exactly 140 characters. If you want to make sure that I only have 140 characters you can check for http://www.pay4tweet.com/buy.php?this_is_a_really_long_url”In this case, Twitter internally replaces the URL with one shortened with their </a:t>
            </a:r>
            <a:r>
              <a:rPr lang="en-US" sz="900" i="1" dirty="0" err="1"/>
              <a:t>t.co</a:t>
            </a:r>
            <a:r>
              <a:rPr lang="en-US" sz="900" i="1" dirty="0"/>
              <a:t> </a:t>
            </a:r>
            <a:r>
              <a:rPr lang="en-US" sz="900" i="1" dirty="0" err="1"/>
              <a:t>url</a:t>
            </a:r>
            <a:r>
              <a:rPr lang="en-US" sz="900" i="1" dirty="0"/>
              <a:t> shortening service, but displays your URL, up to a certain point. It seems that Twitter crops long URLs after 50 or so characters, but you can still get past the once immovable 140 character limit. So, that last tweet actually has more than 140 characters, but as far as Twitter is concerned, it’s right at the limit</a:t>
            </a:r>
            <a:r>
              <a:rPr lang="en-US" sz="900" i="1" dirty="0" smtClean="0"/>
              <a:t>. http://blog.pay4tweet.com/2012/04/27/twitter-lifts-140-character-limit/</a:t>
            </a:r>
            <a:endParaRPr kumimoji="0" lang="en-US" sz="900" b="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itle 1"/>
          <p:cNvSpPr txBox="1">
            <a:spLocks/>
          </p:cNvSpPr>
          <p:nvPr/>
        </p:nvSpPr>
        <p:spPr>
          <a:xfrm>
            <a:off x="1045523" y="420447"/>
            <a:ext cx="7173312" cy="1158374"/>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15"/>
            </a:pPr>
            <a:r>
              <a:rPr lang="en-US" sz="1200" dirty="0" smtClean="0"/>
              <a:t>Make </a:t>
            </a:r>
            <a:r>
              <a:rPr lang="en-US" sz="1200" dirty="0"/>
              <a:t>sure the </a:t>
            </a:r>
            <a:r>
              <a:rPr lang="en-US" sz="1200" dirty="0" smtClean="0"/>
              <a:t>face book </a:t>
            </a:r>
            <a:r>
              <a:rPr lang="en-US" sz="1200" dirty="0"/>
              <a:t>and twitter are wrapping at the correct place, </a:t>
            </a:r>
            <a:r>
              <a:rPr lang="en-US" sz="1200" dirty="0" smtClean="0"/>
              <a:t>and change </a:t>
            </a:r>
            <a:r>
              <a:rPr lang="en-US" sz="1200" dirty="0"/>
              <a:t>the max chars for the way that </a:t>
            </a:r>
            <a:r>
              <a:rPr lang="en-US" sz="1200" dirty="0" smtClean="0"/>
              <a:t>face book </a:t>
            </a:r>
            <a:r>
              <a:rPr lang="en-US" sz="1200" dirty="0"/>
              <a:t>and twitter needs to have </a:t>
            </a:r>
            <a:r>
              <a:rPr lang="en-US" sz="1200" dirty="0" smtClean="0"/>
              <a:t>it</a:t>
            </a:r>
          </a:p>
          <a:p>
            <a:pPr marL="685800" lvl="1" indent="-228600">
              <a:spcBef>
                <a:spcPct val="0"/>
              </a:spcBef>
              <a:spcAft>
                <a:spcPts val="1800"/>
              </a:spcAft>
              <a:buFont typeface="Arial"/>
              <a:buChar char="•"/>
            </a:pPr>
            <a:r>
              <a:rPr lang="en-US" sz="1200" dirty="0" smtClean="0"/>
              <a:t>-</a:t>
            </a:r>
            <a:r>
              <a:rPr lang="en-US" sz="1200" dirty="0"/>
              <a:t>-Done</a:t>
            </a:r>
            <a:r>
              <a:rPr kumimoji="0" lang="en-US" sz="1200" b="0" u="none" strike="noStrike" kern="1200" cap="none" spc="0" normalizeH="0" baseline="0" noProof="0" dirty="0" smtClean="0">
                <a:ln>
                  <a:noFill/>
                </a:ln>
                <a:solidFill>
                  <a:schemeClr val="tx1"/>
                </a:solidFill>
                <a:effectLst/>
                <a:uLnTx/>
                <a:uFillTx/>
                <a:latin typeface="+mj-lt"/>
                <a:ea typeface="+mj-ea"/>
                <a:cs typeface="+mj-cs"/>
              </a:rPr>
              <a:t>NOTE: For the TWITTER </a:t>
            </a:r>
            <a:r>
              <a:rPr lang="en-US" sz="1200" dirty="0" err="1" smtClean="0">
                <a:latin typeface="+mj-lt"/>
                <a:ea typeface="+mj-ea"/>
                <a:cs typeface="+mj-cs"/>
              </a:rPr>
              <a:t>FullScreen</a:t>
            </a:r>
            <a:r>
              <a:rPr lang="en-US" sz="1200" dirty="0" smtClean="0">
                <a:latin typeface="+mj-lt"/>
                <a:ea typeface="+mj-ea"/>
                <a:cs typeface="+mj-cs"/>
              </a:rPr>
              <a:t>, Can we get a Max Limit of 200 Characters? Info below.</a:t>
            </a:r>
            <a:endParaRPr kumimoji="0" lang="en-US" sz="1200" b="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173312" cy="618657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16)  </a:t>
            </a:r>
            <a:r>
              <a:rPr lang="en-US" sz="1200" dirty="0"/>
              <a:t>If they select twitter, automatically add 5 blank slides</a:t>
            </a:r>
            <a:endParaRPr lang="en-US" sz="1200" dirty="0" smtClean="0"/>
          </a:p>
          <a:p>
            <a:pPr marL="685800" lvl="1" indent="-228600">
              <a:spcBef>
                <a:spcPct val="0"/>
              </a:spcBef>
              <a:spcAft>
                <a:spcPts val="1800"/>
              </a:spcAft>
              <a:buFont typeface="Arial"/>
              <a:buChar char="•"/>
            </a:pPr>
            <a:r>
              <a:rPr lang="en-US" sz="1200" dirty="0" smtClean="0"/>
              <a:t>--Done</a:t>
            </a:r>
          </a:p>
          <a:p>
            <a:pPr marL="228600" indent="-228600">
              <a:spcBef>
                <a:spcPct val="0"/>
              </a:spcBef>
              <a:spcAft>
                <a:spcPts val="1800"/>
              </a:spcAft>
              <a:buAutoNum type="arabicParenR" startAt="17"/>
            </a:pPr>
            <a:r>
              <a:rPr lang="en-US" sz="1200" dirty="0" smtClean="0"/>
              <a:t>For </a:t>
            </a:r>
            <a:r>
              <a:rPr lang="en-US" sz="1200" dirty="0"/>
              <a:t>the adding of blank slides, when the album selected is </a:t>
            </a:r>
            <a:r>
              <a:rPr lang="en-US" sz="1200" dirty="0" err="1"/>
              <a:t>Facebook</a:t>
            </a:r>
            <a:r>
              <a:rPr lang="en-US" sz="1200" dirty="0"/>
              <a:t> </a:t>
            </a:r>
            <a:r>
              <a:rPr lang="en-US" sz="1200" dirty="0" err="1"/>
              <a:t>orTwitter</a:t>
            </a:r>
            <a:r>
              <a:rPr lang="en-US" sz="1200" dirty="0"/>
              <a:t>, the "open image library" plus sign icon will simply add another blank </a:t>
            </a:r>
            <a:r>
              <a:rPr lang="en-US" sz="1200" dirty="0" smtClean="0"/>
              <a:t>slide</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pPr>
            <a:r>
              <a:rPr lang="en-US" sz="1200" dirty="0" smtClean="0"/>
              <a:t>18) </a:t>
            </a:r>
            <a:r>
              <a:rPr lang="en-US" sz="1200" dirty="0" err="1" smtClean="0"/>
              <a:t>Facebook</a:t>
            </a:r>
            <a:r>
              <a:rPr lang="en-US" sz="1200" dirty="0" smtClean="0"/>
              <a:t> </a:t>
            </a:r>
            <a:r>
              <a:rPr lang="en-US" sz="1200" dirty="0"/>
              <a:t>album cover should always be a </a:t>
            </a:r>
            <a:r>
              <a:rPr lang="en-US" sz="1200" dirty="0" err="1"/>
              <a:t>facebook</a:t>
            </a:r>
            <a:r>
              <a:rPr lang="en-US" sz="1200" dirty="0"/>
              <a:t> </a:t>
            </a:r>
            <a:r>
              <a:rPr lang="en-US" sz="1200" dirty="0" smtClean="0"/>
              <a:t>icon</a:t>
            </a:r>
          </a:p>
          <a:p>
            <a:pPr marL="685800" lvl="1" indent="-228600">
              <a:spcBef>
                <a:spcPct val="0"/>
              </a:spcBef>
              <a:spcAft>
                <a:spcPts val="1800"/>
              </a:spcAft>
              <a:buFont typeface="Arial"/>
              <a:buChar char="•"/>
            </a:pPr>
            <a:r>
              <a:rPr lang="en-US" sz="1200" dirty="0" smtClean="0"/>
              <a:t>—Done</a:t>
            </a:r>
          </a:p>
          <a:p>
            <a:pPr marL="228600" indent="-228600">
              <a:spcBef>
                <a:spcPct val="0"/>
              </a:spcBef>
              <a:spcAft>
                <a:spcPts val="1800"/>
              </a:spcAft>
              <a:buAutoNum type="arabicParenR" startAt="19"/>
            </a:pPr>
            <a:r>
              <a:rPr lang="en-US" sz="1200" dirty="0" smtClean="0"/>
              <a:t>Twitter </a:t>
            </a:r>
            <a:r>
              <a:rPr lang="en-US" sz="1200" dirty="0"/>
              <a:t>album cover should always be a twitter </a:t>
            </a:r>
            <a:r>
              <a:rPr lang="en-US" sz="1200" dirty="0" smtClean="0"/>
              <a:t>icon</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pPr>
            <a:r>
              <a:rPr lang="en-US" sz="1200" dirty="0" smtClean="0"/>
              <a:t>20) On </a:t>
            </a:r>
            <a:r>
              <a:rPr lang="en-US" sz="1200" dirty="0"/>
              <a:t>the Albums </a:t>
            </a:r>
            <a:r>
              <a:rPr lang="en-US" sz="1200" dirty="0" err="1"/>
              <a:t>datalist</a:t>
            </a:r>
            <a:r>
              <a:rPr lang="en-US" sz="1200" dirty="0"/>
              <a:t> page, the num per page is 5, should be </a:t>
            </a:r>
            <a:r>
              <a:rPr lang="en-US" sz="1200" dirty="0" smtClean="0"/>
              <a:t>25</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buAutoNum type="arabicParenR" startAt="21"/>
            </a:pPr>
            <a:r>
              <a:rPr lang="en-US" sz="1200" dirty="0" smtClean="0"/>
              <a:t>On </a:t>
            </a:r>
            <a:r>
              <a:rPr lang="en-US" sz="1200" dirty="0"/>
              <a:t>the signup process, the checkbox for "signup for newsletter" should </a:t>
            </a:r>
            <a:r>
              <a:rPr lang="en-US" sz="1200" dirty="0" err="1"/>
              <a:t>say"Agree</a:t>
            </a:r>
            <a:r>
              <a:rPr lang="en-US" sz="1200" dirty="0"/>
              <a:t> to terms and </a:t>
            </a:r>
            <a:r>
              <a:rPr lang="en-US" sz="1200" dirty="0" smtClean="0"/>
              <a:t>conditions”</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buFont typeface="+mj-lt"/>
              <a:buAutoNum type="arabicParenR" startAt="21"/>
            </a:pPr>
            <a:r>
              <a:rPr lang="en-US" sz="1200" dirty="0" smtClean="0"/>
              <a:t> </a:t>
            </a:r>
            <a:r>
              <a:rPr lang="en-US" sz="1200" dirty="0"/>
              <a:t>Free Trial process should be a gateway </a:t>
            </a:r>
            <a:r>
              <a:rPr lang="en-US" sz="1200" dirty="0" err="1"/>
              <a:t>passthrough</a:t>
            </a:r>
            <a:r>
              <a:rPr lang="en-US" sz="1200" dirty="0" smtClean="0"/>
              <a:t>.</a:t>
            </a:r>
          </a:p>
          <a:p>
            <a:pPr marL="685800" lvl="1" indent="-228600">
              <a:spcBef>
                <a:spcPct val="0"/>
              </a:spcBef>
              <a:spcAft>
                <a:spcPts val="1800"/>
              </a:spcAft>
              <a:buFont typeface="Arial"/>
              <a:buChar char="•"/>
            </a:pPr>
            <a:r>
              <a:rPr lang="en-US" sz="1200" dirty="0" smtClean="0"/>
              <a:t>-</a:t>
            </a:r>
            <a:r>
              <a:rPr lang="en-US" sz="1200" dirty="0"/>
              <a:t>-Done</a:t>
            </a:r>
            <a:endParaRPr kumimoji="0" lang="en-US" sz="1200" b="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329416" cy="618657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23)  </a:t>
            </a:r>
            <a:r>
              <a:rPr lang="en-US" sz="1200" dirty="0"/>
              <a:t>Check if we can change the way to escape out of </a:t>
            </a:r>
            <a:r>
              <a:rPr lang="en-US" sz="1200" dirty="0" err="1"/>
              <a:t>fullscreen</a:t>
            </a:r>
            <a:r>
              <a:rPr lang="en-US" sz="1200" dirty="0"/>
              <a:t>, by hitting </a:t>
            </a:r>
            <a:r>
              <a:rPr lang="en-US" sz="1200" dirty="0" err="1"/>
              <a:t>escapetwice</a:t>
            </a:r>
            <a:r>
              <a:rPr lang="en-US" sz="1200" dirty="0"/>
              <a:t>, can just change to hit escape once.</a:t>
            </a:r>
            <a:endParaRPr lang="en-US" sz="1200" dirty="0" smtClean="0"/>
          </a:p>
          <a:p>
            <a:pPr marL="685800" lvl="1" indent="-228600">
              <a:spcBef>
                <a:spcPct val="0"/>
              </a:spcBef>
              <a:spcAft>
                <a:spcPts val="1800"/>
              </a:spcAft>
              <a:buFont typeface="Arial"/>
              <a:buChar char="•"/>
            </a:pPr>
            <a:r>
              <a:rPr lang="en-US" sz="1200" dirty="0" smtClean="0"/>
              <a:t>--Done</a:t>
            </a:r>
          </a:p>
          <a:p>
            <a:pPr marL="228600" indent="-228600">
              <a:spcBef>
                <a:spcPct val="0"/>
              </a:spcBef>
              <a:spcAft>
                <a:spcPts val="1800"/>
              </a:spcAft>
            </a:pPr>
            <a:r>
              <a:rPr lang="en-US" sz="1200" dirty="0" smtClean="0"/>
              <a:t>24) </a:t>
            </a:r>
            <a:r>
              <a:rPr lang="en-US" sz="1200" dirty="0"/>
              <a:t>Sometimes when you open the image library edit tool, it freezes. Check </a:t>
            </a:r>
            <a:r>
              <a:rPr lang="en-US" sz="1200" dirty="0" smtClean="0"/>
              <a:t>why this </a:t>
            </a:r>
            <a:r>
              <a:rPr lang="en-US" sz="1200" dirty="0"/>
              <a:t>might be </a:t>
            </a:r>
            <a:r>
              <a:rPr lang="en-US" sz="1200" dirty="0" smtClean="0"/>
              <a:t>happening</a:t>
            </a:r>
          </a:p>
          <a:p>
            <a:pPr marL="685800" lvl="1" indent="-228600">
              <a:spcBef>
                <a:spcPct val="0"/>
              </a:spcBef>
              <a:spcAft>
                <a:spcPts val="1800"/>
              </a:spcAft>
              <a:buFont typeface="Arial"/>
              <a:buChar char="•"/>
            </a:pPr>
            <a:r>
              <a:rPr lang="en-US" sz="1200" dirty="0" smtClean="0"/>
              <a:t>-I'm </a:t>
            </a:r>
            <a:r>
              <a:rPr lang="en-US" sz="1200" dirty="0"/>
              <a:t>not sure why this is happening. It could be because the edit tool takes up </a:t>
            </a:r>
            <a:r>
              <a:rPr lang="en-US" sz="1200" dirty="0" err="1"/>
              <a:t>alittle</a:t>
            </a:r>
            <a:r>
              <a:rPr lang="en-US" sz="1200" dirty="0"/>
              <a:t> extra resources on whatever computer the person is browsing </a:t>
            </a:r>
            <a:r>
              <a:rPr lang="en-US" sz="1200" dirty="0" err="1"/>
              <a:t>google</a:t>
            </a:r>
            <a:r>
              <a:rPr lang="en-US" sz="1200" dirty="0"/>
              <a:t> chrome on</a:t>
            </a:r>
            <a:r>
              <a:rPr lang="en-US" sz="1200" dirty="0" smtClean="0"/>
              <a:t>.</a:t>
            </a:r>
          </a:p>
          <a:p>
            <a:pPr marL="685800" lvl="1" indent="-228600">
              <a:spcBef>
                <a:spcPct val="0"/>
              </a:spcBef>
              <a:spcAft>
                <a:spcPts val="1800"/>
              </a:spcAft>
              <a:buFont typeface="Arial"/>
              <a:buChar char="•"/>
            </a:pPr>
            <a:r>
              <a:rPr lang="en-US" sz="1200" dirty="0"/>
              <a:t>NOTE: Lets keep an eye on it.</a:t>
            </a:r>
            <a:endParaRPr lang="en-US" sz="1200" dirty="0" smtClean="0"/>
          </a:p>
          <a:p>
            <a:pPr marL="228600" indent="-228600">
              <a:spcBef>
                <a:spcPct val="0"/>
              </a:spcBef>
              <a:spcAft>
                <a:spcPts val="1800"/>
              </a:spcAft>
              <a:buFont typeface="Arial"/>
              <a:buChar char="•"/>
            </a:pPr>
            <a:endParaRPr lang="en-US" sz="1200" dirty="0" smtClean="0"/>
          </a:p>
          <a:p>
            <a:pPr marL="228600" indent="-228600">
              <a:spcBef>
                <a:spcPct val="0"/>
              </a:spcBef>
              <a:spcAft>
                <a:spcPts val="1800"/>
              </a:spcAft>
              <a:buAutoNum type="arabicParenR" startAt="25"/>
            </a:pPr>
            <a:r>
              <a:rPr lang="en-US" sz="1200" b="1" dirty="0" smtClean="0"/>
              <a:t>Need Backup </a:t>
            </a:r>
            <a:r>
              <a:rPr lang="en-US" sz="1200" b="1" dirty="0"/>
              <a:t>plan for Editing Tool</a:t>
            </a:r>
            <a:r>
              <a:rPr lang="en-US" sz="1200" dirty="0"/>
              <a:t>, but first let Victor email the Editing </a:t>
            </a:r>
            <a:r>
              <a:rPr lang="en-US" sz="1200" dirty="0" err="1"/>
              <a:t>ToolCompany</a:t>
            </a:r>
            <a:r>
              <a:rPr lang="en-US" sz="1200" dirty="0"/>
              <a:t> - Aviary, and see if he can remove the "Get this </a:t>
            </a:r>
            <a:r>
              <a:rPr lang="en-US" sz="1200" dirty="0" smtClean="0"/>
              <a:t>tool”</a:t>
            </a:r>
          </a:p>
          <a:p>
            <a:pPr marL="685800" lvl="1" indent="-228600">
              <a:spcBef>
                <a:spcPct val="0"/>
              </a:spcBef>
              <a:spcAft>
                <a:spcPts val="1800"/>
              </a:spcAft>
              <a:buFont typeface="Arial"/>
              <a:buChar char="•"/>
            </a:pPr>
            <a:r>
              <a:rPr lang="en-US" sz="1200" dirty="0" err="1" smtClean="0"/>
              <a:t>PHOTOcoolex</a:t>
            </a:r>
            <a:r>
              <a:rPr lang="en-US" sz="1200" dirty="0" smtClean="0"/>
              <a:t>  </a:t>
            </a:r>
            <a:r>
              <a:rPr lang="en-US" sz="1200" dirty="0"/>
              <a:t>Flash Image </a:t>
            </a:r>
            <a:r>
              <a:rPr lang="en-US" sz="1200" dirty="0" smtClean="0"/>
              <a:t>Editor is about $200-$500. If we buy this editor can we use it with our site?</a:t>
            </a:r>
          </a:p>
          <a:p>
            <a:pPr marL="685800" lvl="1" indent="-228600">
              <a:spcBef>
                <a:spcPct val="0"/>
              </a:spcBef>
              <a:spcAft>
                <a:spcPts val="1800"/>
              </a:spcAft>
              <a:buFont typeface="Arial"/>
              <a:buChar char="•"/>
            </a:pPr>
            <a:r>
              <a:rPr lang="en-US" sz="1200" dirty="0" err="1" smtClean="0"/>
              <a:t>http://www.flash-image-editor.com/index,index</a:t>
            </a:r>
            <a:endParaRPr lang="en-US" sz="1200" dirty="0" smtClean="0"/>
          </a:p>
          <a:p>
            <a:pPr marL="685800" lvl="1" indent="-228600">
              <a:spcBef>
                <a:spcPct val="0"/>
              </a:spcBef>
              <a:spcAft>
                <a:spcPts val="1800"/>
              </a:spcAft>
              <a:buFont typeface="Arial"/>
              <a:buChar char="•"/>
            </a:pPr>
            <a:r>
              <a:rPr lang="en-US" sz="1200" dirty="0" smtClean="0"/>
              <a:t>-</a:t>
            </a:r>
            <a:r>
              <a:rPr lang="en-US" sz="1200" dirty="0"/>
              <a:t>-Victor, we still need you to contact this company and try to see if they will </a:t>
            </a:r>
            <a:r>
              <a:rPr lang="en-US" sz="1200" dirty="0" smtClean="0"/>
              <a:t>let you </a:t>
            </a:r>
            <a:r>
              <a:rPr lang="en-US" sz="1200" dirty="0"/>
              <a:t>remove the "Get this tool" part of the editing </a:t>
            </a:r>
            <a:r>
              <a:rPr lang="en-US" sz="1200" dirty="0" smtClean="0"/>
              <a:t>tool</a:t>
            </a:r>
          </a:p>
          <a:p>
            <a:pPr marL="685800" lvl="1" indent="-228600">
              <a:spcBef>
                <a:spcPct val="0"/>
              </a:spcBef>
              <a:spcAft>
                <a:spcPts val="1800"/>
              </a:spcAft>
              <a:buFont typeface="Arial"/>
              <a:buChar char="•"/>
            </a:pPr>
            <a:r>
              <a:rPr lang="en-US" sz="1200" dirty="0" smtClean="0"/>
              <a:t>I sent them a request. Not real sure if they will let us remove “Get this Tool” However, this is not a major concern. According to their </a:t>
            </a:r>
            <a:r>
              <a:rPr lang="en-US" sz="1200" dirty="0" err="1" smtClean="0"/>
              <a:t>FAQs</a:t>
            </a:r>
            <a:r>
              <a:rPr lang="en-US" sz="1200" dirty="0" smtClean="0"/>
              <a:t>, they say NO to the Logo removal unless we pay $2,000/month. </a:t>
            </a:r>
          </a:p>
          <a:p>
            <a:pPr marL="685800" lvl="1" indent="-228600">
              <a:spcBef>
                <a:spcPct val="0"/>
              </a:spcBef>
              <a:spcAft>
                <a:spcPts val="1800"/>
              </a:spcAft>
              <a:buFont typeface="Arial"/>
              <a:buChar char="•"/>
            </a:pPr>
            <a:endParaRPr lang="en-US" sz="12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1974</TotalTime>
  <Words>1764</Words>
  <Application>Microsoft Macintosh PowerPoint</Application>
  <PresentationFormat>On-screen Show (4:3)</PresentationFormat>
  <Paragraphs>77</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Pixel Bling Notes       Hello Victor, we have completed all the points from the meeting with a couple of notes on some those points. I have included my comments in the notes below. These were the final notes to complete the project. Please take a look at the notes that have comments in them and respond to them. Also, we still need access to the dedicated server that you are going to use. Here is what we need:  FTP Info Ability to create Database Remote My SQL  Access C Panel access if you have it SSH access if they allow you to have it</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USA.NET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Victor, we have completed all the points from the meeting with a couple of notes on some those points. I have included my comments in the notes below. These were the final notes to complete the project. Please take a look at the notes that have comments in them and respond to them. Also, we still need access to the dedicated server that you are going to use. Here is what we need:  FTP Info Ability to create Database Remote My SQL  Access C Panel access if you have it SSH access if they allow you to have it</dc:title>
  <dc:creator>USA.NET</dc:creator>
  <cp:lastModifiedBy>USA.NET</cp:lastModifiedBy>
  <cp:revision>44</cp:revision>
  <cp:lastPrinted>2012-12-13T21:46:25Z</cp:lastPrinted>
  <dcterms:created xsi:type="dcterms:W3CDTF">2012-12-14T14:56:35Z</dcterms:created>
  <dcterms:modified xsi:type="dcterms:W3CDTF">2012-12-14T14:57:35Z</dcterms:modified>
</cp:coreProperties>
</file>