
<file path=[Content_Types].xml><?xml version="1.0" encoding="utf-8"?>
<Types xmlns="http://schemas.openxmlformats.org/package/2006/content-types">
  <Override PartName="/ppt/slideLayouts/slideLayout4.xml" ContentType="application/vnd.openxmlformats-officedocument.presentationml.slideLayout+xml"/>
  <Default Extension="jpeg" ContentType="image/jpeg"/>
  <Override PartName="/ppt/slideLayouts/slideLayout6.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Default Extension="rels" ContentType="application/vnd.openxmlformats-package.relationship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theme/theme1.xml" ContentType="application/vnd.openxmlformats-officedocument.theme+xml"/>
  <Override PartName="/ppt/slides/slide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8" r:id="rId3"/>
    <p:sldId id="268" r:id="rId4"/>
    <p:sldId id="269" r:id="rId5"/>
    <p:sldId id="270" r:id="rId6"/>
    <p:sldId id="271" r:id="rId7"/>
    <p:sldId id="272" r:id="rId8"/>
    <p:sldId id="27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48" d="100"/>
          <a:sy n="148" d="100"/>
        </p:scale>
        <p:origin x="-131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12/27/12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12/27/12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12/27/12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12/27/12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E309D2-2BED-CF40-8BB6-DFC0910EF8E9}" type="datetimeFigureOut">
              <a:rPr lang="en-US" smtClean="0"/>
              <a:pPr/>
              <a:t>12/27/12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E309D2-2BED-CF40-8BB6-DFC0910EF8E9}" type="datetimeFigureOut">
              <a:rPr lang="en-US" smtClean="0"/>
              <a:pPr/>
              <a:t>12/27/12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E309D2-2BED-CF40-8BB6-DFC0910EF8E9}" type="datetimeFigureOut">
              <a:rPr lang="en-US" smtClean="0"/>
              <a:pPr/>
              <a:t>12/27/12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E309D2-2BED-CF40-8BB6-DFC0910EF8E9}" type="datetimeFigureOut">
              <a:rPr lang="en-US" smtClean="0"/>
              <a:pPr/>
              <a:t>12/27/12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309D2-2BED-CF40-8BB6-DFC0910EF8E9}" type="datetimeFigureOut">
              <a:rPr lang="en-US" smtClean="0"/>
              <a:pPr/>
              <a:t>12/27/12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309D2-2BED-CF40-8BB6-DFC0910EF8E9}" type="datetimeFigureOut">
              <a:rPr lang="en-US" smtClean="0"/>
              <a:pPr/>
              <a:t>12/27/12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309D2-2BED-CF40-8BB6-DFC0910EF8E9}" type="datetimeFigureOut">
              <a:rPr lang="en-US" smtClean="0"/>
              <a:pPr/>
              <a:t>12/27/12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309D2-2BED-CF40-8BB6-DFC0910EF8E9}" type="datetimeFigureOut">
              <a:rPr lang="en-US" smtClean="0"/>
              <a:pPr/>
              <a:t>12/27/12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9E77F-810F-CA45-B887-415E6E2560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7586" y="368962"/>
            <a:ext cx="6341242" cy="849475"/>
          </a:xfrm>
        </p:spPr>
        <p:txBody>
          <a:bodyPr vert="horz" wrap="square" anchor="t">
            <a:noAutofit/>
          </a:bodyPr>
          <a:lstStyle/>
          <a:p>
            <a:pPr lvl="0" algn="l">
              <a:spcAft>
                <a:spcPts val="1800"/>
              </a:spcAft>
            </a:pPr>
            <a:r>
              <a:rPr lang="en-US" sz="1200" b="1" dirty="0" smtClean="0"/>
              <a:t>Pixel </a:t>
            </a:r>
            <a:r>
              <a:rPr lang="en-US" sz="1200" b="1" dirty="0" err="1" smtClean="0"/>
              <a:t>Bling</a:t>
            </a:r>
            <a:r>
              <a:rPr lang="en-US" sz="1200" b="1" dirty="0" smtClean="0"/>
              <a:t> Notes</a:t>
            </a:r>
            <a:br>
              <a:rPr lang="en-US" sz="1200" b="1" dirty="0" smtClean="0"/>
            </a:br>
            <a:r>
              <a:rPr lang="en-US" sz="1200" b="1" dirty="0" smtClean="0"/>
              <a:t>     </a:t>
            </a:r>
            <a:r>
              <a:rPr lang="en-US" sz="1200" dirty="0" smtClean="0"/>
              <a:t/>
            </a:r>
            <a:br>
              <a:rPr lang="en-US" sz="1200" dirty="0" smtClean="0"/>
            </a:br>
            <a:endParaRPr lang="en-US" sz="1200" i="1" dirty="0"/>
          </a:p>
        </p:txBody>
      </p:sp>
      <p:sp>
        <p:nvSpPr>
          <p:cNvPr id="4" name="Title 1"/>
          <p:cNvSpPr txBox="1">
            <a:spLocks/>
          </p:cNvSpPr>
          <p:nvPr/>
        </p:nvSpPr>
        <p:spPr>
          <a:xfrm>
            <a:off x="779516" y="1218437"/>
            <a:ext cx="7173312" cy="4539108"/>
          </a:xfrm>
          <a:prstGeom prst="rect">
            <a:avLst/>
          </a:prstGeom>
        </p:spPr>
        <p:txBody>
          <a:bodyPr vert="horz" wrap="square" lIns="91440" tIns="45720" rIns="91440" bIns="45720" rtlCol="0" anchor="t">
            <a:noAutofit/>
          </a:bodyPr>
          <a:lstStyle/>
          <a:p>
            <a:pPr marL="685800" lvl="1" indent="-228600">
              <a:spcBef>
                <a:spcPct val="0"/>
              </a:spcBef>
              <a:spcAft>
                <a:spcPts val="1800"/>
              </a:spcAft>
              <a:buFont typeface="Arial"/>
              <a:buChar char="•"/>
            </a:pPr>
            <a:endParaRPr lang="en-US" sz="1200" dirty="0" smtClean="0"/>
          </a:p>
          <a:p>
            <a:pPr marL="228600" indent="-228600">
              <a:spcBef>
                <a:spcPct val="0"/>
              </a:spcBef>
              <a:spcAft>
                <a:spcPts val="1800"/>
              </a:spcAft>
              <a:buFont typeface="+mj-lt"/>
              <a:buAutoNum type="arabicParenR"/>
            </a:pPr>
            <a:r>
              <a:rPr lang="en-US" sz="1200" dirty="0" smtClean="0"/>
              <a:t> Free Trial Gets Service TWO</a:t>
            </a:r>
          </a:p>
          <a:p>
            <a:pPr marL="228600" lvl="0" indent="-228600">
              <a:spcBef>
                <a:spcPct val="0"/>
              </a:spcBef>
              <a:spcAft>
                <a:spcPts val="1800"/>
              </a:spcAft>
              <a:buFont typeface="+mj-lt"/>
              <a:buAutoNum type="arabicParenR"/>
            </a:pPr>
            <a:r>
              <a:rPr lang="en-US" sz="1200" dirty="0" smtClean="0"/>
              <a:t>Super Admin </a:t>
            </a:r>
            <a:r>
              <a:rPr lang="en-US" sz="1200" dirty="0" smtClean="0"/>
              <a:t>- Customer Themes – Super Admin will choose Service I or Service </a:t>
            </a:r>
            <a:r>
              <a:rPr lang="en-US" sz="1200" dirty="0" smtClean="0"/>
              <a:t>II</a:t>
            </a:r>
          </a:p>
          <a:p>
            <a:pPr marL="228600" lvl="0" indent="-228600">
              <a:spcBef>
                <a:spcPct val="0"/>
              </a:spcBef>
              <a:spcAft>
                <a:spcPts val="1800"/>
              </a:spcAft>
              <a:buFont typeface="+mj-lt"/>
              <a:buAutoNum type="arabicParenR"/>
            </a:pPr>
            <a:r>
              <a:rPr lang="en-US" sz="1200" b="1" dirty="0" smtClean="0"/>
              <a:t>Need </a:t>
            </a:r>
            <a:r>
              <a:rPr lang="en-US" sz="1200" b="1" dirty="0" smtClean="0"/>
              <a:t>Backup plan for Editing Tool</a:t>
            </a:r>
            <a:r>
              <a:rPr lang="en-US" sz="1200" dirty="0" smtClean="0"/>
              <a:t>, Not sure what to choose or purchase? We will address at later date, but for now we will continue with aviary.</a:t>
            </a:r>
          </a:p>
          <a:p>
            <a:pPr marL="228600" indent="-228600">
              <a:spcBef>
                <a:spcPct val="0"/>
              </a:spcBef>
              <a:spcAft>
                <a:spcPts val="1800"/>
              </a:spcAft>
              <a:buFontTx/>
              <a:buAutoNum type="arabicParenR" startAt="25"/>
            </a:pPr>
            <a:r>
              <a:rPr lang="en-US" sz="1200" dirty="0" smtClean="0"/>
              <a:t>Min-Requirements" Mozilla before Google </a:t>
            </a:r>
            <a:r>
              <a:rPr lang="en-US" sz="1200" dirty="0" smtClean="0"/>
              <a:t>Chrome</a:t>
            </a:r>
          </a:p>
          <a:p>
            <a:pPr marL="228600" indent="-228600">
              <a:spcBef>
                <a:spcPct val="0"/>
              </a:spcBef>
              <a:spcAft>
                <a:spcPts val="1800"/>
              </a:spcAft>
              <a:buFont typeface="+mj-lt"/>
              <a:buAutoNum type="arabicParenR"/>
            </a:pPr>
            <a:r>
              <a:rPr lang="en-US" sz="1200" dirty="0" smtClean="0"/>
              <a:t>Free Trial Gets Service TWO</a:t>
            </a:r>
          </a:p>
          <a:p>
            <a:pPr marL="228600" lvl="0" indent="-228600">
              <a:spcBef>
                <a:spcPct val="0"/>
              </a:spcBef>
              <a:spcAft>
                <a:spcPts val="1800"/>
              </a:spcAft>
              <a:buFont typeface="+mj-lt"/>
              <a:buAutoNum type="arabicParenR"/>
            </a:pPr>
            <a:r>
              <a:rPr lang="en-US" sz="1200" dirty="0" smtClean="0"/>
              <a:t>Super Admin - Customer Themes – Super Admin will choose Service I or Service II</a:t>
            </a:r>
          </a:p>
          <a:p>
            <a:pPr marL="228600" lvl="0" indent="-228600">
              <a:spcBef>
                <a:spcPct val="0"/>
              </a:spcBef>
              <a:spcAft>
                <a:spcPts val="1800"/>
              </a:spcAft>
              <a:buFont typeface="+mj-lt"/>
              <a:buAutoNum type="arabicParenR"/>
            </a:pPr>
            <a:r>
              <a:rPr lang="en-US" sz="1200" b="1" dirty="0" smtClean="0"/>
              <a:t>Need Backup plan for Editing Tool</a:t>
            </a:r>
            <a:r>
              <a:rPr lang="en-US" sz="1200" dirty="0" smtClean="0"/>
              <a:t>, Not sure what to choose or purchase? We will address at later date, but for now we will continue with aviary.</a:t>
            </a:r>
          </a:p>
          <a:p>
            <a:pPr marL="228600" indent="-228600">
              <a:spcBef>
                <a:spcPct val="0"/>
              </a:spcBef>
              <a:spcAft>
                <a:spcPts val="1800"/>
              </a:spcAft>
              <a:buFontTx/>
              <a:buAutoNum type="arabicParenR" startAt="25"/>
            </a:pPr>
            <a:r>
              <a:rPr lang="en-US" sz="1200" dirty="0" smtClean="0"/>
              <a:t>Min-Requirements" Mozilla before Google Chrome</a:t>
            </a:r>
          </a:p>
          <a:p>
            <a:pPr marL="228600" indent="-228600">
              <a:spcBef>
                <a:spcPct val="0"/>
              </a:spcBef>
              <a:spcAft>
                <a:spcPts val="1800"/>
              </a:spcAft>
              <a:buFontTx/>
              <a:buAutoNum type="arabicParenR" startAt="25"/>
            </a:pPr>
            <a:endParaRPr lang="en-US" sz="1200" dirty="0" smtClean="0"/>
          </a:p>
          <a:p>
            <a:pPr marL="228600" lvl="0" indent="-228600">
              <a:spcBef>
                <a:spcPct val="0"/>
              </a:spcBef>
              <a:spcAft>
                <a:spcPts val="1800"/>
              </a:spcAft>
              <a:buFont typeface="+mj-lt"/>
              <a:buAutoNum type="arabicParenR"/>
            </a:pPr>
            <a:endParaRPr lang="en-US" sz="1200" dirty="0" smtClean="0"/>
          </a:p>
          <a:p>
            <a:pPr marL="228600" indent="-228600">
              <a:spcBef>
                <a:spcPct val="0"/>
              </a:spcBef>
              <a:spcAft>
                <a:spcPts val="1800"/>
              </a:spcAft>
              <a:buFont typeface="+mj-lt"/>
              <a:buAutoNum type="arabicParenR"/>
            </a:pPr>
            <a:endParaRPr lang="en-US" sz="1200" dirty="0" smtClean="0"/>
          </a:p>
        </p:txBody>
      </p:sp>
      <p:sp>
        <p:nvSpPr>
          <p:cNvPr id="5" name="TextBox 4"/>
          <p:cNvSpPr txBox="1"/>
          <p:nvPr/>
        </p:nvSpPr>
        <p:spPr>
          <a:xfrm>
            <a:off x="3312220" y="368962"/>
            <a:ext cx="909573" cy="369332"/>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2"/>
          <a:stretch>
            <a:fillRect/>
          </a:stretch>
        </p:blipFill>
        <p:spPr>
          <a:xfrm>
            <a:off x="234223" y="245850"/>
            <a:ext cx="1123363" cy="3722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241960"/>
            <a:ext cx="7173312" cy="1125212"/>
          </a:xfrm>
          <a:prstGeom prst="rect">
            <a:avLst/>
          </a:prstGeom>
        </p:spPr>
        <p:txBody>
          <a:bodyPr vert="horz" wrap="square" lIns="91440" tIns="45720" rIns="91440" bIns="45720" rtlCol="0" anchor="t">
            <a:noAutofit/>
          </a:bodyPr>
          <a:lstStyle/>
          <a:p>
            <a:pPr marL="228600" lvl="0" indent="-228600">
              <a:spcBef>
                <a:spcPct val="0"/>
              </a:spcBef>
              <a:spcAft>
                <a:spcPts val="600"/>
              </a:spcAft>
              <a:buAutoNum type="arabicParenR" startAt="11"/>
            </a:pPr>
            <a:r>
              <a:rPr lang="en-US" sz="1200" dirty="0" smtClean="0"/>
              <a:t>The full screen</a:t>
            </a:r>
            <a:r>
              <a:rPr lang="en-US" sz="1200" dirty="0" smtClean="0"/>
              <a:t>s</a:t>
            </a:r>
            <a:r>
              <a:rPr lang="en-US" sz="1200" dirty="0" smtClean="0"/>
              <a:t>, </a:t>
            </a:r>
            <a:r>
              <a:rPr lang="en-US" sz="1200" dirty="0"/>
              <a:t>the title, </a:t>
            </a:r>
            <a:r>
              <a:rPr lang="en-US" sz="1200" dirty="0" err="1"/>
              <a:t>desc</a:t>
            </a:r>
            <a:r>
              <a:rPr lang="en-US" sz="1200" dirty="0"/>
              <a:t> positioning is a little </a:t>
            </a:r>
            <a:r>
              <a:rPr lang="en-US" sz="1200" dirty="0" smtClean="0"/>
              <a:t>off. Needs to be centered</a:t>
            </a:r>
            <a:endParaRPr lang="en-US" sz="1200" dirty="0" smtClean="0"/>
          </a:p>
          <a:p>
            <a:pPr marL="228600" lvl="0" indent="-228600">
              <a:spcBef>
                <a:spcPct val="0"/>
              </a:spcBef>
              <a:spcAft>
                <a:spcPts val="600"/>
              </a:spcAft>
              <a:buAutoNum type="arabicParenR" startAt="11"/>
            </a:pPr>
            <a:r>
              <a:rPr lang="en-US" sz="1200" dirty="0" smtClean="0"/>
              <a:t>NOTE</a:t>
            </a:r>
            <a:r>
              <a:rPr lang="en-US" sz="1200" dirty="0"/>
              <a:t>: - Text Placement </a:t>
            </a:r>
            <a:r>
              <a:rPr lang="en-US" sz="1200" dirty="0" smtClean="0"/>
              <a:t>Needs a little </a:t>
            </a:r>
            <a:r>
              <a:rPr lang="en-US" sz="1200" dirty="0"/>
              <a:t>more</a:t>
            </a:r>
            <a:r>
              <a:rPr lang="en-US" sz="1200" dirty="0" smtClean="0"/>
              <a:t> adjusting</a:t>
            </a:r>
            <a:r>
              <a:rPr lang="en-US" sz="1200" dirty="0" smtClean="0"/>
              <a:t>. Adjust Text alignment on the FULLSCREEN side.</a:t>
            </a:r>
          </a:p>
          <a:p>
            <a:pPr marL="228600" lvl="0" indent="-228600">
              <a:spcBef>
                <a:spcPct val="0"/>
              </a:spcBef>
              <a:spcAft>
                <a:spcPts val="600"/>
              </a:spcAft>
              <a:buAutoNum type="arabicParenR" startAt="11"/>
            </a:pPr>
            <a:r>
              <a:rPr kumimoji="0" lang="en-US" sz="1200" b="0" i="1" u="none" strike="noStrike" kern="1200" cap="none" spc="0" normalizeH="0" noProof="0" dirty="0" smtClean="0">
                <a:ln>
                  <a:noFill/>
                </a:ln>
                <a:solidFill>
                  <a:schemeClr val="tx1"/>
                </a:solidFill>
                <a:effectLst/>
                <a:uLnTx/>
                <a:uFillTx/>
                <a:latin typeface="+mj-lt"/>
                <a:ea typeface="+mj-ea"/>
                <a:cs typeface="+mj-cs"/>
              </a:rPr>
              <a:t> </a:t>
            </a:r>
            <a:r>
              <a:rPr kumimoji="0" lang="en-US" sz="1200" b="0" i="1" u="none" strike="noStrike" kern="1200" cap="none" spc="0" normalizeH="0" baseline="0" noProof="0" dirty="0" smtClean="0">
                <a:ln>
                  <a:noFill/>
                </a:ln>
                <a:solidFill>
                  <a:schemeClr val="tx1"/>
                </a:solidFill>
                <a:effectLst/>
                <a:uLnTx/>
                <a:uFillTx/>
                <a:latin typeface="+mj-lt"/>
                <a:ea typeface="+mj-ea"/>
                <a:cs typeface="+mj-cs"/>
              </a:rPr>
              <a:t>Make Top text 48pts size</a:t>
            </a:r>
            <a:endParaRPr kumimoji="0" lang="en-US" sz="1200" b="0" i="1" u="none" strike="noStrike" kern="1200" cap="none" spc="0" normalizeH="0" baseline="0" noProof="0" dirty="0" smtClean="0">
              <a:ln>
                <a:noFill/>
              </a:ln>
              <a:solidFill>
                <a:schemeClr val="tx1"/>
              </a:solidFill>
              <a:effectLst/>
              <a:uLnTx/>
              <a:uFillTx/>
              <a:latin typeface="+mj-lt"/>
              <a:ea typeface="+mj-ea"/>
              <a:cs typeface="+mj-cs"/>
            </a:endParaRPr>
          </a:p>
        </p:txBody>
      </p:sp>
      <p:pic>
        <p:nvPicPr>
          <p:cNvPr id="6" name="Picture 5"/>
          <p:cNvPicPr>
            <a:picLocks noChangeAspect="1"/>
          </p:cNvPicPr>
          <p:nvPr/>
        </p:nvPicPr>
        <p:blipFill>
          <a:blip r:embed="rId2"/>
          <a:stretch>
            <a:fillRect/>
          </a:stretch>
        </p:blipFill>
        <p:spPr>
          <a:xfrm>
            <a:off x="96522" y="1487306"/>
            <a:ext cx="8916275" cy="52366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7"/>
            <a:ext cx="7329416" cy="1421082"/>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38</a:t>
            </a:r>
            <a:r>
              <a:rPr lang="en-US" sz="1200" dirty="0" smtClean="0"/>
              <a:t>). Need to revisit the crop aspect ration. Needs to proportionate scale.</a:t>
            </a:r>
          </a:p>
          <a:p>
            <a:pPr marL="228600" lvl="0" indent="-228600">
              <a:spcBef>
                <a:spcPct val="0"/>
              </a:spcBef>
              <a:spcAft>
                <a:spcPts val="1800"/>
              </a:spcAft>
            </a:pPr>
            <a:endParaRPr lang="en-US" sz="1200" dirty="0" smtClean="0"/>
          </a:p>
          <a:p>
            <a:pPr marL="228600" lvl="0" indent="-228600">
              <a:spcBef>
                <a:spcPct val="0"/>
              </a:spcBef>
              <a:spcAft>
                <a:spcPts val="1800"/>
              </a:spcAft>
            </a:pPr>
            <a:endParaRPr lang="en-US" sz="1200" dirty="0" smtClean="0"/>
          </a:p>
        </p:txBody>
      </p:sp>
      <p:pic>
        <p:nvPicPr>
          <p:cNvPr id="7" name="Picture 6"/>
          <p:cNvPicPr>
            <a:picLocks noChangeAspect="1"/>
          </p:cNvPicPr>
          <p:nvPr/>
        </p:nvPicPr>
        <p:blipFill>
          <a:blip r:embed="rId2"/>
          <a:stretch>
            <a:fillRect/>
          </a:stretch>
        </p:blipFill>
        <p:spPr>
          <a:xfrm>
            <a:off x="1168673" y="1841528"/>
            <a:ext cx="5874053" cy="449192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6"/>
            <a:ext cx="7581718" cy="1252451"/>
          </a:xfrm>
          <a:prstGeom prst="rect">
            <a:avLst/>
          </a:prstGeom>
        </p:spPr>
        <p:txBody>
          <a:bodyPr vert="horz" wrap="square" lIns="91440" tIns="45720" rIns="91440" bIns="45720" rtlCol="0" anchor="t">
            <a:noAutofit/>
          </a:bodyPr>
          <a:lstStyle/>
          <a:p>
            <a:pPr marL="228600" lvl="0" indent="-228600">
              <a:spcBef>
                <a:spcPct val="0"/>
              </a:spcBef>
              <a:spcAft>
                <a:spcPts val="600"/>
              </a:spcAft>
            </a:pPr>
            <a:r>
              <a:rPr lang="en-US" sz="1000" b="1" dirty="0" smtClean="0"/>
              <a:t>SERVICE PLANS: </a:t>
            </a:r>
            <a:r>
              <a:rPr lang="en-US" sz="1000" dirty="0" smtClean="0"/>
              <a:t>Both Service Plans include the following.  You’ll have the capability to receive and organize your photos, create slides, and play them from your PC onto the air.</a:t>
            </a:r>
          </a:p>
          <a:p>
            <a:pPr marL="228600" lvl="0" indent="-228600">
              <a:spcBef>
                <a:spcPct val="0"/>
              </a:spcBef>
              <a:spcAft>
                <a:spcPts val="600"/>
              </a:spcAft>
            </a:pPr>
            <a:r>
              <a:rPr lang="en-US" sz="1000" dirty="0" smtClean="0"/>
              <a:t>•Pixelbling Parses photos from the email </a:t>
            </a:r>
            <a:r>
              <a:rPr lang="en-US" sz="1000" dirty="0" err="1" smtClean="0"/>
              <a:t>address(es</a:t>
            </a:r>
            <a:r>
              <a:rPr lang="en-US" sz="1000" dirty="0" smtClean="0"/>
              <a:t>) and send them to an Image Library. • Viewers submit their photos designated email address. • Image Library that sorts and organizes Photos. • Create Multiple Albums • </a:t>
            </a:r>
            <a:r>
              <a:rPr lang="en-US" sz="1000" dirty="0" err="1" smtClean="0"/>
              <a:t>Fullscreen</a:t>
            </a:r>
            <a:r>
              <a:rPr lang="en-US" sz="1000" dirty="0" smtClean="0"/>
              <a:t> photo templates with text field • </a:t>
            </a:r>
            <a:r>
              <a:rPr lang="en-US" sz="1000" dirty="0" err="1" smtClean="0"/>
              <a:t>Fullscreen</a:t>
            </a:r>
            <a:r>
              <a:rPr lang="en-US" sz="1000" dirty="0" smtClean="0"/>
              <a:t> Mode for On Air Broadcast • Upload Pics from desktop • Dynamic Transitions • Editing Tool for Images.</a:t>
            </a:r>
          </a:p>
          <a:p>
            <a:pPr marL="228600" lvl="0" indent="-228600">
              <a:spcBef>
                <a:spcPct val="0"/>
              </a:spcBef>
              <a:spcAft>
                <a:spcPts val="1800"/>
              </a:spcAft>
            </a:pPr>
            <a:endParaRPr lang="en-US" sz="1200" dirty="0" smtClean="0"/>
          </a:p>
          <a:p>
            <a:pPr marL="228600" lvl="0" indent="-228600">
              <a:spcBef>
                <a:spcPct val="0"/>
              </a:spcBef>
              <a:spcAft>
                <a:spcPts val="1800"/>
              </a:spcAft>
            </a:pPr>
            <a:endParaRPr lang="en-US" sz="1200" dirty="0" smtClean="0"/>
          </a:p>
        </p:txBody>
      </p:sp>
      <p:sp>
        <p:nvSpPr>
          <p:cNvPr id="4" name="Title 1"/>
          <p:cNvSpPr txBox="1">
            <a:spLocks/>
          </p:cNvSpPr>
          <p:nvPr/>
        </p:nvSpPr>
        <p:spPr>
          <a:xfrm>
            <a:off x="1066800" y="1672897"/>
            <a:ext cx="3076028" cy="3529724"/>
          </a:xfrm>
          <a:prstGeom prst="rect">
            <a:avLst/>
          </a:prstGeom>
          <a:ln w="3175" cmpd="sng">
            <a:solidFill>
              <a:schemeClr val="tx1"/>
            </a:solidFill>
          </a:ln>
        </p:spPr>
        <p:txBody>
          <a:bodyPr vert="horz" wrap="square" lIns="91440" tIns="45720" rIns="91440" bIns="45720" rtlCol="0" anchor="t">
            <a:noAutofit/>
          </a:bodyPr>
          <a:lstStyle/>
          <a:p>
            <a:pPr marL="285750" lvl="0" indent="-285750">
              <a:spcBef>
                <a:spcPct val="0"/>
              </a:spcBef>
            </a:pPr>
            <a:r>
              <a:rPr lang="en-US" sz="1000" b="1" dirty="0" smtClean="0"/>
              <a:t>I. STANDARD PLAN $220/mo</a:t>
            </a:r>
          </a:p>
          <a:p>
            <a:pPr marL="285750" lvl="0" indent="-285750">
              <a:spcBef>
                <a:spcPct val="0"/>
              </a:spcBef>
            </a:pPr>
            <a:r>
              <a:rPr lang="en-US" sz="1000" dirty="0" smtClean="0"/>
              <a:t>This plan is a basic plan that gets your viewer pics straight to the air with ease. Viewers submit their photos to ONE designated email address.</a:t>
            </a:r>
          </a:p>
          <a:p>
            <a:pPr marL="285750" lvl="0" indent="-285750">
              <a:spcBef>
                <a:spcPct val="0"/>
              </a:spcBef>
            </a:pPr>
            <a:endParaRPr lang="en-US" sz="1000" b="1" dirty="0" smtClean="0"/>
          </a:p>
          <a:p>
            <a:pPr marL="285750" lvl="0" indent="-285750">
              <a:spcBef>
                <a:spcPct val="0"/>
              </a:spcBef>
            </a:pPr>
            <a:r>
              <a:rPr lang="en-US" sz="1000" b="1" dirty="0" smtClean="0"/>
              <a:t>Templates</a:t>
            </a:r>
            <a:r>
              <a:rPr lang="en-US" sz="1000" dirty="0" smtClean="0"/>
              <a:t>: </a:t>
            </a:r>
          </a:p>
          <a:p>
            <a:pPr marL="285750" lvl="0" indent="-285750">
              <a:spcBef>
                <a:spcPct val="0"/>
              </a:spcBef>
            </a:pPr>
            <a:r>
              <a:rPr lang="en-US" sz="1000" dirty="0" smtClean="0"/>
              <a:t>•FS Weather Photo </a:t>
            </a:r>
            <a:r>
              <a:rPr lang="en-US" sz="1000" dirty="0" err="1" smtClean="0"/>
              <a:t>w</a:t>
            </a:r>
            <a:r>
              <a:rPr lang="en-US" sz="1000" dirty="0" smtClean="0"/>
              <a:t>/text</a:t>
            </a:r>
          </a:p>
          <a:p>
            <a:pPr marL="285750" lvl="0" indent="-285750">
              <a:spcBef>
                <a:spcPct val="0"/>
              </a:spcBef>
            </a:pPr>
            <a:r>
              <a:rPr lang="en-US" sz="1000" dirty="0" smtClean="0"/>
              <a:t>•FS Generic Photo </a:t>
            </a:r>
            <a:r>
              <a:rPr lang="en-US" sz="1000" dirty="0" err="1" smtClean="0"/>
              <a:t>w</a:t>
            </a:r>
            <a:r>
              <a:rPr lang="en-US" sz="1000" dirty="0" smtClean="0"/>
              <a:t>/text</a:t>
            </a:r>
          </a:p>
          <a:p>
            <a:pPr marL="285750" lvl="0" indent="-285750">
              <a:spcBef>
                <a:spcPct val="0"/>
              </a:spcBef>
            </a:pPr>
            <a:r>
              <a:rPr lang="en-US" sz="1000" dirty="0" smtClean="0"/>
              <a:t>•FS Birthday Photo </a:t>
            </a:r>
            <a:r>
              <a:rPr lang="en-US" sz="1000" dirty="0" err="1" smtClean="0"/>
              <a:t>w</a:t>
            </a:r>
            <a:r>
              <a:rPr lang="en-US" sz="1000" dirty="0" smtClean="0"/>
              <a:t>/text</a:t>
            </a:r>
          </a:p>
          <a:p>
            <a:pPr marL="285750" lvl="0" indent="-285750">
              <a:spcBef>
                <a:spcPct val="0"/>
              </a:spcBef>
            </a:pPr>
            <a:endParaRPr lang="en-US" sz="1000" b="1" dirty="0" smtClean="0"/>
          </a:p>
          <a:p>
            <a:pPr marL="285750" lvl="0" indent="-285750">
              <a:spcBef>
                <a:spcPct val="0"/>
              </a:spcBef>
            </a:pPr>
            <a:r>
              <a:rPr lang="en-US" sz="1000" b="1" dirty="0" smtClean="0"/>
              <a:t>Transitions:</a:t>
            </a:r>
            <a:r>
              <a:rPr lang="en-US" sz="1000" dirty="0" smtClean="0"/>
              <a:t> </a:t>
            </a:r>
          </a:p>
          <a:p>
            <a:pPr marL="285750" lvl="0" indent="-285750">
              <a:spcBef>
                <a:spcPct val="0"/>
              </a:spcBef>
            </a:pPr>
            <a:r>
              <a:rPr lang="en-US" sz="1000" dirty="0" smtClean="0"/>
              <a:t>•Cube </a:t>
            </a:r>
          </a:p>
          <a:p>
            <a:pPr marL="285750" lvl="0" indent="-285750">
              <a:spcBef>
                <a:spcPct val="0"/>
              </a:spcBef>
            </a:pPr>
            <a:r>
              <a:rPr lang="en-US" sz="1000" dirty="0" smtClean="0"/>
              <a:t>•Slide </a:t>
            </a:r>
          </a:p>
          <a:p>
            <a:pPr marL="285750" lvl="0" indent="-285750">
              <a:spcBef>
                <a:spcPct val="0"/>
              </a:spcBef>
            </a:pPr>
            <a:r>
              <a:rPr lang="en-US" sz="1000" dirty="0" smtClean="0"/>
              <a:t>•Blinds 3D</a:t>
            </a:r>
            <a:endParaRPr lang="en-US" sz="1200" dirty="0" smtClean="0"/>
          </a:p>
          <a:p>
            <a:pPr marL="228600" lvl="0" indent="-228600">
              <a:spcBef>
                <a:spcPct val="0"/>
              </a:spcBef>
              <a:spcAft>
                <a:spcPts val="1800"/>
              </a:spcAft>
            </a:pPr>
            <a:endParaRPr lang="en-US" sz="1200" dirty="0" smtClean="0"/>
          </a:p>
        </p:txBody>
      </p:sp>
      <p:sp>
        <p:nvSpPr>
          <p:cNvPr id="5" name="Title 1"/>
          <p:cNvSpPr txBox="1">
            <a:spLocks/>
          </p:cNvSpPr>
          <p:nvPr/>
        </p:nvSpPr>
        <p:spPr>
          <a:xfrm>
            <a:off x="4627799" y="1672897"/>
            <a:ext cx="3430132" cy="3529724"/>
          </a:xfrm>
          <a:prstGeom prst="rect">
            <a:avLst/>
          </a:prstGeom>
          <a:ln w="3175" cmpd="sng">
            <a:solidFill>
              <a:schemeClr val="tx1"/>
            </a:solidFill>
          </a:ln>
        </p:spPr>
        <p:txBody>
          <a:bodyPr vert="horz" wrap="square" lIns="91440" tIns="45720" rIns="91440" bIns="45720" rtlCol="0" anchor="t">
            <a:noAutofit/>
          </a:bodyPr>
          <a:lstStyle/>
          <a:p>
            <a:pPr marL="285750" lvl="0" indent="-285750">
              <a:spcBef>
                <a:spcPct val="0"/>
              </a:spcBef>
            </a:pPr>
            <a:r>
              <a:rPr lang="en-US" sz="1000" b="1" dirty="0" smtClean="0"/>
              <a:t>II. ADVANCED PLAN $350/mo</a:t>
            </a:r>
          </a:p>
          <a:p>
            <a:pPr marL="285750" lvl="0" indent="-285750">
              <a:spcBef>
                <a:spcPct val="0"/>
              </a:spcBef>
            </a:pPr>
            <a:r>
              <a:rPr lang="en-US" sz="1000" dirty="0" smtClean="0"/>
              <a:t>This plan gets you everything in the Basic plan, plus the capability for much more customization.- Viewers submit their photos to 1-3 designated email address.</a:t>
            </a:r>
          </a:p>
          <a:p>
            <a:pPr marL="285750" lvl="0" indent="-285750">
              <a:spcBef>
                <a:spcPct val="0"/>
              </a:spcBef>
            </a:pPr>
            <a:endParaRPr lang="en-US" sz="1000" b="1" dirty="0" smtClean="0"/>
          </a:p>
          <a:p>
            <a:pPr marL="285750" lvl="0" indent="-285750">
              <a:spcBef>
                <a:spcPct val="0"/>
              </a:spcBef>
            </a:pPr>
            <a:r>
              <a:rPr lang="en-US" sz="1000" b="1" dirty="0" smtClean="0"/>
              <a:t>Templates</a:t>
            </a:r>
            <a:r>
              <a:rPr lang="en-US" sz="1000" dirty="0" smtClean="0"/>
              <a:t>: </a:t>
            </a:r>
          </a:p>
          <a:p>
            <a:pPr marL="285750" lvl="0" indent="-285750">
              <a:spcBef>
                <a:spcPct val="0"/>
              </a:spcBef>
            </a:pPr>
            <a:r>
              <a:rPr lang="en-US" sz="1000" dirty="0" smtClean="0"/>
              <a:t>• FS Weather Photo </a:t>
            </a:r>
            <a:r>
              <a:rPr lang="en-US" sz="1000" dirty="0" err="1" smtClean="0"/>
              <a:t>w</a:t>
            </a:r>
            <a:r>
              <a:rPr lang="en-US" sz="1000" dirty="0" smtClean="0"/>
              <a:t>/text </a:t>
            </a:r>
          </a:p>
          <a:p>
            <a:pPr marL="285750" lvl="0" indent="-285750">
              <a:spcBef>
                <a:spcPct val="0"/>
              </a:spcBef>
            </a:pPr>
            <a:r>
              <a:rPr lang="en-US" sz="1000" dirty="0" smtClean="0"/>
              <a:t>•FS Generic Photo </a:t>
            </a:r>
            <a:r>
              <a:rPr lang="en-US" sz="1000" dirty="0" err="1" smtClean="0"/>
              <a:t>w</a:t>
            </a:r>
            <a:r>
              <a:rPr lang="en-US" sz="1000" dirty="0" smtClean="0"/>
              <a:t>/text </a:t>
            </a:r>
          </a:p>
          <a:p>
            <a:pPr marL="285750" lvl="0" indent="-285750">
              <a:spcBef>
                <a:spcPct val="0"/>
              </a:spcBef>
            </a:pPr>
            <a:r>
              <a:rPr lang="en-US" sz="1000" dirty="0" smtClean="0"/>
              <a:t>•FS Birthday Photo </a:t>
            </a:r>
            <a:r>
              <a:rPr lang="en-US" sz="1000" dirty="0" err="1" smtClean="0"/>
              <a:t>w</a:t>
            </a:r>
            <a:r>
              <a:rPr lang="en-US" sz="1000" dirty="0" smtClean="0"/>
              <a:t>/text </a:t>
            </a:r>
          </a:p>
          <a:p>
            <a:pPr marL="285750" lvl="0" indent="-285750">
              <a:spcBef>
                <a:spcPct val="0"/>
              </a:spcBef>
            </a:pPr>
            <a:r>
              <a:rPr lang="en-US" sz="1000" dirty="0" smtClean="0"/>
              <a:t>•FS Celebrity Birthday </a:t>
            </a:r>
            <a:r>
              <a:rPr lang="en-US" sz="1000" dirty="0" err="1" smtClean="0"/>
              <a:t>w</a:t>
            </a:r>
            <a:r>
              <a:rPr lang="en-US" sz="1000" dirty="0" smtClean="0"/>
              <a:t>/text </a:t>
            </a:r>
          </a:p>
          <a:p>
            <a:pPr marL="285750" lvl="0" indent="-285750">
              <a:spcBef>
                <a:spcPct val="0"/>
              </a:spcBef>
            </a:pPr>
            <a:r>
              <a:rPr lang="en-US" sz="1000" dirty="0" smtClean="0"/>
              <a:t>•FS Headshot / Mug </a:t>
            </a:r>
            <a:r>
              <a:rPr lang="en-US" sz="1000" dirty="0" err="1" smtClean="0"/>
              <a:t>w</a:t>
            </a:r>
            <a:r>
              <a:rPr lang="en-US" sz="1000" dirty="0" smtClean="0"/>
              <a:t>/text</a:t>
            </a:r>
          </a:p>
          <a:p>
            <a:pPr marL="285750" lvl="0" indent="-285750">
              <a:spcBef>
                <a:spcPct val="0"/>
              </a:spcBef>
            </a:pPr>
            <a:r>
              <a:rPr lang="en-US" sz="1000" dirty="0" smtClean="0"/>
              <a:t>•FS </a:t>
            </a:r>
            <a:r>
              <a:rPr lang="en-US" sz="1000" dirty="0" err="1" smtClean="0"/>
              <a:t>Facebook</a:t>
            </a:r>
            <a:r>
              <a:rPr lang="en-US" sz="1000" dirty="0" smtClean="0"/>
              <a:t> Text Only </a:t>
            </a:r>
          </a:p>
          <a:p>
            <a:pPr marL="285750" lvl="0" indent="-285750">
              <a:spcBef>
                <a:spcPct val="0"/>
              </a:spcBef>
            </a:pPr>
            <a:r>
              <a:rPr lang="en-US" sz="1000" dirty="0" smtClean="0"/>
              <a:t>•FS Twitter Text Only</a:t>
            </a:r>
          </a:p>
          <a:p>
            <a:pPr marL="285750" lvl="0" indent="-285750">
              <a:spcBef>
                <a:spcPct val="0"/>
              </a:spcBef>
            </a:pPr>
            <a:endParaRPr lang="en-US" sz="1000" b="1" dirty="0" smtClean="0"/>
          </a:p>
          <a:p>
            <a:pPr marL="285750" lvl="0" indent="-285750">
              <a:spcBef>
                <a:spcPct val="0"/>
              </a:spcBef>
            </a:pPr>
            <a:r>
              <a:rPr lang="en-US" sz="1000" b="1" dirty="0" smtClean="0"/>
              <a:t>Transitions:</a:t>
            </a:r>
            <a:endParaRPr lang="en-US" sz="1000" dirty="0" smtClean="0"/>
          </a:p>
          <a:p>
            <a:pPr marL="285750" lvl="0" indent="-285750">
              <a:spcBef>
                <a:spcPct val="0"/>
              </a:spcBef>
            </a:pPr>
            <a:r>
              <a:rPr lang="en-US" sz="1000" dirty="0" smtClean="0"/>
              <a:t>•Turn </a:t>
            </a:r>
          </a:p>
          <a:p>
            <a:pPr marL="285750" lvl="0" indent="-285750">
              <a:spcBef>
                <a:spcPct val="0"/>
              </a:spcBef>
            </a:pPr>
            <a:r>
              <a:rPr lang="en-US" sz="1000" dirty="0" smtClean="0"/>
              <a:t>• Cube</a:t>
            </a:r>
          </a:p>
          <a:p>
            <a:pPr marL="285750" lvl="0" indent="-285750">
              <a:spcBef>
                <a:spcPct val="0"/>
              </a:spcBef>
            </a:pPr>
            <a:r>
              <a:rPr lang="en-US" sz="1000" dirty="0" smtClean="0"/>
              <a:t>•Bars 3D </a:t>
            </a:r>
          </a:p>
          <a:p>
            <a:pPr marL="285750" lvl="0" indent="-285750">
              <a:spcBef>
                <a:spcPct val="0"/>
              </a:spcBef>
            </a:pPr>
            <a:r>
              <a:rPr lang="en-US" sz="1000" dirty="0" smtClean="0"/>
              <a:t>• Slide </a:t>
            </a:r>
          </a:p>
          <a:p>
            <a:pPr marL="285750" lvl="0" indent="-285750">
              <a:spcBef>
                <a:spcPct val="0"/>
              </a:spcBef>
            </a:pPr>
            <a:r>
              <a:rPr lang="en-US" sz="1000" dirty="0" smtClean="0"/>
              <a:t>• Concentric </a:t>
            </a:r>
          </a:p>
          <a:p>
            <a:pPr marL="285750" lvl="0" indent="-285750">
              <a:spcBef>
                <a:spcPct val="0"/>
              </a:spcBef>
            </a:pPr>
            <a:r>
              <a:rPr lang="en-US" sz="1000" dirty="0" smtClean="0"/>
              <a:t>• Blinds 3D</a:t>
            </a:r>
            <a:endParaRPr lang="en-US" sz="1200" dirty="0" smtClean="0"/>
          </a:p>
          <a:p>
            <a:pPr marL="228600" lvl="0" indent="-228600">
              <a:spcBef>
                <a:spcPct val="0"/>
              </a:spcBef>
              <a:spcAft>
                <a:spcPts val="1800"/>
              </a:spcAft>
            </a:pPr>
            <a:endParaRPr lang="en-US" sz="12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188772"/>
            <a:ext cx="7329416" cy="750757"/>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39). In ADMIN Dashboard, Would Like the option of  assigning  Service I or Service II, to any user that we create through admin.</a:t>
            </a:r>
          </a:p>
        </p:txBody>
      </p:sp>
      <p:pic>
        <p:nvPicPr>
          <p:cNvPr id="7" name="Picture 6"/>
          <p:cNvPicPr>
            <a:picLocks noChangeAspect="1"/>
          </p:cNvPicPr>
          <p:nvPr/>
        </p:nvPicPr>
        <p:blipFill>
          <a:blip r:embed="rId2"/>
          <a:stretch>
            <a:fillRect/>
          </a:stretch>
        </p:blipFill>
        <p:spPr>
          <a:xfrm>
            <a:off x="598596" y="797035"/>
            <a:ext cx="5374783" cy="5611916"/>
          </a:xfrm>
          <a:prstGeom prst="rect">
            <a:avLst/>
          </a:prstGeom>
        </p:spPr>
      </p:pic>
      <p:pic>
        <p:nvPicPr>
          <p:cNvPr id="6" name="Picture 5"/>
          <p:cNvPicPr>
            <a:picLocks noChangeAspect="1"/>
          </p:cNvPicPr>
          <p:nvPr/>
        </p:nvPicPr>
        <p:blipFill>
          <a:blip r:embed="rId3"/>
          <a:stretch>
            <a:fillRect/>
          </a:stretch>
        </p:blipFill>
        <p:spPr>
          <a:xfrm>
            <a:off x="4816723" y="1576948"/>
            <a:ext cx="3016794" cy="365828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80213" y="254443"/>
            <a:ext cx="4406932" cy="57519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68751" y="514833"/>
            <a:ext cx="8229600" cy="4762202"/>
          </a:xfrm>
        </p:spPr>
        <p:txBody>
          <a:bodyPr vert="horz" wrap="square" anchor="t">
            <a:noAutofit/>
          </a:bodyPr>
          <a:lstStyle/>
          <a:p>
            <a:pPr marL="342900" lvl="0" indent="-342900" algn="l">
              <a:spcAft>
                <a:spcPts val="1800"/>
              </a:spcAft>
            </a:pPr>
            <a:r>
              <a:rPr lang="en-US" sz="1100" dirty="0" smtClean="0"/>
              <a:t>Able </a:t>
            </a:r>
            <a:r>
              <a:rPr lang="en-US" sz="1100" dirty="0" smtClean="0"/>
              <a:t>to play Video that is sent in by a phone Template. </a:t>
            </a:r>
            <a:r>
              <a:rPr lang="en-US" sz="1100" dirty="0" smtClean="0"/>
              <a:t>No Transitions</a:t>
            </a:r>
            <a:r>
              <a:rPr lang="en-US" sz="1100" dirty="0" smtClean="0"/>
              <a:t>. No Moving </a:t>
            </a:r>
            <a:r>
              <a:rPr lang="en-US" sz="1100" dirty="0" err="1" smtClean="0"/>
              <a:t>Bkgs</a:t>
            </a:r>
            <a:r>
              <a:rPr lang="en-US" sz="1100" dirty="0" smtClean="0"/>
              <a:t> </a:t>
            </a:r>
            <a:r>
              <a:rPr lang="en-US" sz="1100" b="1" dirty="0" smtClean="0"/>
              <a:t>REPLY</a:t>
            </a:r>
            <a:r>
              <a:rPr lang="en-US" sz="1100" b="1" dirty="0" smtClean="0"/>
              <a:t>: This is correct. No Transitions. No Moving </a:t>
            </a:r>
            <a:r>
              <a:rPr lang="en-US" sz="1100" b="1" dirty="0" err="1" smtClean="0"/>
              <a:t>Bkgs</a:t>
            </a:r>
            <a:r>
              <a:rPr lang="en-US" sz="1100" b="1" dirty="0" smtClean="0"/>
              <a:t>.</a:t>
            </a:r>
            <a:r>
              <a:rPr lang="en-US" sz="1100" dirty="0" smtClean="0"/>
              <a:t/>
            </a:r>
            <a:br>
              <a:rPr lang="en-US" sz="1100" dirty="0" smtClean="0"/>
            </a:br>
            <a:r>
              <a:rPr lang="en-US" sz="1100" dirty="0" smtClean="0"/>
              <a:t>Questions:</a:t>
            </a:r>
            <a:br>
              <a:rPr lang="en-US" sz="1100" dirty="0" smtClean="0"/>
            </a:br>
            <a:r>
              <a:rPr lang="en-US" sz="1100" dirty="0" smtClean="0"/>
              <a:t/>
            </a:r>
            <a:br>
              <a:rPr lang="en-US" sz="1100" dirty="0" smtClean="0"/>
            </a:br>
            <a:r>
              <a:rPr lang="en-US" sz="1100" dirty="0" smtClean="0"/>
              <a:t>1</a:t>
            </a:r>
            <a:r>
              <a:rPr lang="en-US" sz="1100" dirty="0" smtClean="0"/>
              <a:t>)      When you say, sent in by a phone, I assume you mean that </a:t>
            </a:r>
            <a:r>
              <a:rPr lang="en-US" sz="1100" dirty="0" smtClean="0"/>
              <a:t>Customers will upload </a:t>
            </a:r>
            <a:r>
              <a:rPr lang="en-US" sz="1100" dirty="0" smtClean="0"/>
              <a:t>videos as the one slide for these type of albums. Were you </a:t>
            </a:r>
            <a:r>
              <a:rPr lang="en-US" sz="1100" dirty="0" smtClean="0"/>
              <a:t>thinking that they would </a:t>
            </a:r>
            <a:r>
              <a:rPr lang="en-US" sz="1100" dirty="0" smtClean="0"/>
              <a:t>send them in as an email, the same way images are sent in by email</a:t>
            </a:r>
            <a:r>
              <a:rPr lang="en-US" sz="1100" dirty="0" smtClean="0"/>
              <a:t>? I think this </a:t>
            </a:r>
            <a:r>
              <a:rPr lang="en-US" sz="1100" dirty="0" smtClean="0"/>
              <a:t>would be a problem because most email providers don’t allow you </a:t>
            </a:r>
            <a:r>
              <a:rPr lang="en-US" sz="1100" dirty="0" smtClean="0"/>
              <a:t>to send files bigger </a:t>
            </a:r>
            <a:r>
              <a:rPr lang="en-US" sz="1100" dirty="0" smtClean="0"/>
              <a:t>than 10 MB as an attachment, and I would think that most videos </a:t>
            </a:r>
            <a:r>
              <a:rPr lang="en-US" sz="1100" dirty="0" smtClean="0"/>
              <a:t>are bigger than </a:t>
            </a:r>
            <a:r>
              <a:rPr lang="en-US" sz="1100" dirty="0" smtClean="0"/>
              <a:t>10 MB. Please advise on this</a:t>
            </a:r>
            <a:r>
              <a:rPr lang="en-US" sz="1100" dirty="0" smtClean="0"/>
              <a:t>.</a:t>
            </a:r>
            <a:br>
              <a:rPr lang="en-US" sz="1100" dirty="0" smtClean="0"/>
            </a:br>
            <a:r>
              <a:rPr lang="en-US" sz="1100" b="1" dirty="0" smtClean="0"/>
              <a:t>REPLY</a:t>
            </a:r>
            <a:r>
              <a:rPr lang="en-US" sz="1100" b="1" dirty="0" smtClean="0"/>
              <a:t>: Viewers will send through e-mail a video they recorded on </a:t>
            </a:r>
            <a:r>
              <a:rPr lang="en-US" sz="1100" b="1" dirty="0" smtClean="0"/>
              <a:t>their mobile </a:t>
            </a:r>
            <a:r>
              <a:rPr lang="en-US" sz="1100" b="1" dirty="0" smtClean="0"/>
              <a:t>device</a:t>
            </a:r>
            <a:r>
              <a:rPr lang="en-US" sz="1100" b="1" dirty="0" smtClean="0"/>
              <a:t>. The </a:t>
            </a:r>
            <a:r>
              <a:rPr lang="en-US" sz="1100" b="1" dirty="0" smtClean="0"/>
              <a:t>same way they send images. Not sure about the size restrictions</a:t>
            </a:r>
            <a:r>
              <a:rPr lang="en-US" sz="1100" b="1" dirty="0" smtClean="0"/>
              <a:t>, However </a:t>
            </a:r>
            <a:r>
              <a:rPr lang="en-US" sz="1100" b="1" dirty="0" smtClean="0"/>
              <a:t>Cell </a:t>
            </a:r>
            <a:r>
              <a:rPr lang="en-US" sz="1100" b="1" dirty="0" smtClean="0"/>
              <a:t>Journalist does </a:t>
            </a:r>
            <a:r>
              <a:rPr lang="en-US" sz="1100" b="1" dirty="0" smtClean="0"/>
              <a:t>it all the time. Viewers are sending phone videos more frequently. </a:t>
            </a:r>
            <a:r>
              <a:rPr lang="en-US" sz="1100" b="1" dirty="0" smtClean="0"/>
              <a:t>I am </a:t>
            </a:r>
            <a:r>
              <a:rPr lang="en-US" sz="1100" b="1" dirty="0" smtClean="0"/>
              <a:t>not sure how Cell Journalist is doing it…</a:t>
            </a:r>
            <a:r>
              <a:rPr lang="en-US" sz="1100" b="1" dirty="0" smtClean="0"/>
              <a:t>?</a:t>
            </a:r>
            <a:r>
              <a:rPr lang="en-US" sz="1100" dirty="0" smtClean="0"/>
              <a:t/>
            </a:r>
            <a:br>
              <a:rPr lang="en-US" sz="1100" dirty="0" smtClean="0"/>
            </a:br>
            <a:r>
              <a:rPr lang="en-US" sz="1100" dirty="0" smtClean="0"/>
              <a:t/>
            </a:r>
            <a:br>
              <a:rPr lang="en-US" sz="1100" dirty="0" smtClean="0"/>
            </a:br>
            <a:r>
              <a:rPr lang="en-US" sz="1100" dirty="0" smtClean="0"/>
              <a:t>2</a:t>
            </a:r>
            <a:r>
              <a:rPr lang="en-US" sz="1100" dirty="0" smtClean="0"/>
              <a:t>)      I think we would need a new type of album, or perhaps a </a:t>
            </a:r>
            <a:r>
              <a:rPr lang="en-US" sz="1100" dirty="0" smtClean="0"/>
              <a:t>new hard</a:t>
            </a:r>
            <a:r>
              <a:rPr lang="en-US" sz="1100" dirty="0" smtClean="0"/>
              <a:t>-coded </a:t>
            </a:r>
            <a:r>
              <a:rPr lang="en-US" sz="1100" dirty="0" smtClean="0"/>
              <a:t>theme or </a:t>
            </a:r>
            <a:r>
              <a:rPr lang="en-US" sz="1100" dirty="0" err="1" smtClean="0"/>
              <a:t>theme(s</a:t>
            </a:r>
            <a:r>
              <a:rPr lang="en-US" sz="1100" dirty="0" smtClean="0"/>
              <a:t>) that only allows one slide, and expects it to be a video</a:t>
            </a:r>
            <a:r>
              <a:rPr lang="en-US" sz="1100" dirty="0" smtClean="0"/>
              <a:t>. Also</a:t>
            </a:r>
            <a:r>
              <a:rPr lang="en-US" sz="1100" dirty="0" smtClean="0"/>
              <a:t>, </a:t>
            </a:r>
            <a:r>
              <a:rPr lang="en-US" sz="1100" dirty="0" smtClean="0"/>
              <a:t>the background </a:t>
            </a:r>
            <a:r>
              <a:rPr lang="en-US" sz="1100" dirty="0" smtClean="0"/>
              <a:t>for this theme would always be a static image. We could make </a:t>
            </a:r>
            <a:r>
              <a:rPr lang="en-US" sz="1100" dirty="0" smtClean="0"/>
              <a:t>it so that both </a:t>
            </a:r>
            <a:r>
              <a:rPr lang="en-US" sz="1100" dirty="0" smtClean="0"/>
              <a:t>advanced and basic users get this customer theme, or just advanced </a:t>
            </a:r>
            <a:r>
              <a:rPr lang="en-US" sz="1100" dirty="0" smtClean="0"/>
              <a:t>if you </a:t>
            </a:r>
            <a:r>
              <a:rPr lang="en-US" sz="1100" dirty="0" smtClean="0"/>
              <a:t>want</a:t>
            </a:r>
            <a:r>
              <a:rPr lang="en-US" sz="1100" dirty="0" smtClean="0"/>
              <a:t>. We </a:t>
            </a:r>
            <a:r>
              <a:rPr lang="en-US" sz="1100" dirty="0" smtClean="0"/>
              <a:t>would also have to change the image library a little bit to allow it </a:t>
            </a:r>
            <a:r>
              <a:rPr lang="en-US" sz="1100" dirty="0" smtClean="0"/>
              <a:t>to know that there </a:t>
            </a:r>
            <a:r>
              <a:rPr lang="en-US" sz="1100" dirty="0" smtClean="0"/>
              <a:t>are 2 types of items – images and videos. We can discuss the </a:t>
            </a:r>
            <a:r>
              <a:rPr lang="en-US" sz="1100" dirty="0" smtClean="0"/>
              <a:t>details later</a:t>
            </a:r>
            <a:r>
              <a:rPr lang="en-US" sz="1100" dirty="0" smtClean="0"/>
              <a:t>, </a:t>
            </a:r>
            <a:r>
              <a:rPr lang="en-US" sz="1100" dirty="0" smtClean="0"/>
              <a:t>I just </a:t>
            </a:r>
            <a:r>
              <a:rPr lang="en-US" sz="1100" dirty="0" smtClean="0"/>
              <a:t>want to make sure we’re going in the right direction</a:t>
            </a:r>
            <a:r>
              <a:rPr lang="en-US" sz="1100" dirty="0" smtClean="0"/>
              <a:t>.</a:t>
            </a:r>
            <a:br>
              <a:rPr lang="en-US" sz="1100" dirty="0" smtClean="0"/>
            </a:br>
            <a:r>
              <a:rPr lang="en-US" sz="1100" b="1" dirty="0" smtClean="0"/>
              <a:t>REPLY</a:t>
            </a:r>
            <a:r>
              <a:rPr lang="en-US" sz="1100" b="1" dirty="0" smtClean="0"/>
              <a:t>: I new hard coded theme/Template would be OK. YES</a:t>
            </a:r>
            <a:r>
              <a:rPr lang="en-US" sz="1100" b="1" dirty="0" smtClean="0"/>
              <a:t>, The background would </a:t>
            </a:r>
            <a:r>
              <a:rPr lang="en-US" sz="1100" b="1" dirty="0" smtClean="0"/>
              <a:t>be static</a:t>
            </a:r>
            <a:r>
              <a:rPr lang="en-US" sz="1100" b="1" dirty="0" smtClean="0"/>
              <a:t>. I </a:t>
            </a:r>
            <a:r>
              <a:rPr lang="en-US" sz="1100" b="1" dirty="0" smtClean="0"/>
              <a:t>think both Service Plans would have it. But yes we are going in </a:t>
            </a:r>
            <a:r>
              <a:rPr lang="en-US" sz="1100" b="1" dirty="0" smtClean="0"/>
              <a:t>the right </a:t>
            </a:r>
            <a:r>
              <a:rPr lang="en-US" sz="1100" b="1" dirty="0" smtClean="0"/>
              <a:t>direction</a:t>
            </a:r>
            <a:r>
              <a:rPr lang="en-US" sz="1100" b="1" dirty="0" smtClean="0"/>
              <a:t>.</a:t>
            </a:r>
            <a:r>
              <a:rPr lang="en-US" sz="1100" dirty="0" smtClean="0"/>
              <a:t/>
            </a:r>
            <a:br>
              <a:rPr lang="en-US" sz="1100" dirty="0" smtClean="0"/>
            </a:br>
            <a:r>
              <a:rPr lang="en-US" sz="1100" dirty="0" smtClean="0"/>
              <a:t/>
            </a:r>
            <a:br>
              <a:rPr lang="en-US" sz="1100" dirty="0" smtClean="0"/>
            </a:br>
            <a:r>
              <a:rPr lang="en-US" sz="1100" dirty="0" smtClean="0"/>
              <a:t>3)      </a:t>
            </a:r>
            <a:r>
              <a:rPr lang="en-US" sz="1100" dirty="0" smtClean="0"/>
              <a:t>Image/ Template that displays an image Full Screen with a </a:t>
            </a:r>
            <a:r>
              <a:rPr lang="en-US" sz="1100" dirty="0" smtClean="0"/>
              <a:t>lower third banner that </a:t>
            </a:r>
            <a:r>
              <a:rPr lang="en-US" sz="1100" dirty="0" smtClean="0"/>
              <a:t>exist on top. No Transitions. No Moving </a:t>
            </a:r>
            <a:r>
              <a:rPr lang="en-US" sz="1100" dirty="0" err="1" smtClean="0"/>
              <a:t>Bkgs</a:t>
            </a:r>
            <a:r>
              <a:rPr lang="en-US" sz="1100" dirty="0" smtClean="0"/>
              <a:t> </a:t>
            </a:r>
            <a:r>
              <a:rPr lang="en-US" sz="1100" b="1" dirty="0" smtClean="0"/>
              <a:t>REPLY</a:t>
            </a:r>
            <a:r>
              <a:rPr lang="en-US" sz="1100" b="1" dirty="0" smtClean="0"/>
              <a:t>: This is correct. I ATTACHED an Example of what the look is for </a:t>
            </a:r>
            <a:r>
              <a:rPr lang="en-US" sz="1100" b="1" dirty="0" smtClean="0"/>
              <a:t>this template</a:t>
            </a:r>
            <a:r>
              <a:rPr lang="en-US" sz="1100" b="1" dirty="0" smtClean="0"/>
              <a:t>.</a:t>
            </a:r>
            <a:r>
              <a:rPr lang="en-US" sz="1100" dirty="0" smtClean="0"/>
              <a:t/>
            </a:r>
            <a:br>
              <a:rPr lang="en-US" sz="1100" dirty="0" smtClean="0"/>
            </a:br>
            <a:endParaRPr lang="en-US" sz="11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4954" y="2779634"/>
            <a:ext cx="4871780" cy="286512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2409</TotalTime>
  <Words>900</Words>
  <Application>Microsoft Macintosh PowerPoint</Application>
  <PresentationFormat>On-screen Show (4:3)</PresentationFormat>
  <Paragraphs>50</Paragraphs>
  <Slides>8</Slides>
  <Notes>0</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vt:lpstr>
      <vt:lpstr>Pixel Bling Notes       </vt:lpstr>
      <vt:lpstr>Slide 2</vt:lpstr>
      <vt:lpstr>Slide 3</vt:lpstr>
      <vt:lpstr>Slide 4</vt:lpstr>
      <vt:lpstr>Slide 5</vt:lpstr>
      <vt:lpstr>Slide 6</vt:lpstr>
      <vt:lpstr>Able to play Video that is sent in by a phone Template. No Transitions. No Moving Bkgs REPLY: This is correct. No Transitions. No Moving Bkgs. Questions:  1)      When you say, sent in by a phone, I assume you mean that Customers will upload videos as the one slide for these type of albums. Were you thinking that they would send them in as an email, the same way images are sent in by email? I think this would be a problem because most email providers don’t allow you to send files bigger than 10 MB as an attachment, and I would think that most videos are bigger than 10 MB. Please advise on this. REPLY: Viewers will send through e-mail a video they recorded on their mobile device. The same way they send images. Not sure about the size restrictions, However Cell Journalist does it all the time. Viewers are sending phone videos more frequently. I am not sure how Cell Journalist is doing it…?  2)      I think we would need a new type of album, or perhaps a new hard-coded theme or theme(s) that only allows one slide, and expects it to be a video. Also, the background for this theme would always be a static image. We could make it so that both advanced and basic users get this customer theme, or just advanced if you want. We would also have to change the image library a little bit to allow it to know that there are 2 types of items – images and videos. We can discuss the details later, I just want to make sure we’re going in the right direction. REPLY: I new hard coded theme/Template would be OK. YES, The background would be static. I think both Service Plans would have it. But yes we are going in the right direction.  3)      Image/ Template that displays an image Full Screen with a lower third banner that exist on top. No Transitions. No Moving Bkgs REPLY: This is correct. I ATTACHED an Example of what the look is for this template. </vt:lpstr>
      <vt:lpstr>Slide 8</vt:lpstr>
    </vt:vector>
  </TitlesOfParts>
  <Company>USA.NET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Victor, we have completed all the points from the meeting with a couple of notes on some those points. I have included my comments in the notes below. These were the final notes to complete the project. Please take a look at the notes that have comments in them and respond to them. Also, we still need access to the dedicated server that you are going to use. Here is what we need:  FTP Info Ability to create Database Remote My SQL  Access C Panel access if you have it SSH access if they allow you to have it</dc:title>
  <dc:creator>USA.NET</dc:creator>
  <cp:lastModifiedBy>USA.NET</cp:lastModifiedBy>
  <cp:revision>73</cp:revision>
  <cp:lastPrinted>2012-12-13T21:46:25Z</cp:lastPrinted>
  <dcterms:created xsi:type="dcterms:W3CDTF">2012-12-27T15:17:50Z</dcterms:created>
  <dcterms:modified xsi:type="dcterms:W3CDTF">2012-12-27T19:29:29Z</dcterms:modified>
</cp:coreProperties>
</file>