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60" r:id="rId2"/>
    <p:sldId id="257" r:id="rId3"/>
    <p:sldId id="256" r:id="rId4"/>
    <p:sldId id="258" r:id="rId5"/>
    <p:sldId id="259" r:id="rId6"/>
    <p:sldId id="261" r:id="rId7"/>
    <p:sldId id="262"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7101" autoAdjust="0"/>
    <p:restoredTop sz="94660" autoAdjust="0"/>
  </p:normalViewPr>
  <p:slideViewPr>
    <p:cSldViewPr snapToGrid="0">
      <p:cViewPr>
        <p:scale>
          <a:sx n="150" d="100"/>
          <a:sy n="150" d="100"/>
        </p:scale>
        <p:origin x="-1720" y="-336"/>
      </p:cViewPr>
      <p:guideLst>
        <p:guide orient="horz" pos="179"/>
        <p:guide pos="176"/>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47B6E0-55F9-5948-932D-9982DC1D777B}" type="datetimeFigureOut">
              <a:rPr lang="en-US" smtClean="0"/>
              <a:pPr/>
              <a:t>5/1/13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531D7D-4CA4-2B4F-88B9-C08773A9CEC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2531D7D-4CA4-2B4F-88B9-C08773A9CECA}"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2AF630-A247-B548-8456-78CEAC9C051F}"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2AF630-A247-B548-8456-78CEAC9C051F}" type="datetimeFigureOut">
              <a:rPr lang="en-US" smtClean="0"/>
              <a:pPr/>
              <a:t>5/1/13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2AF630-A247-B548-8456-78CEAC9C051F}"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2AF630-A247-B548-8456-78CEAC9C051F}" type="datetimeFigureOut">
              <a:rPr lang="en-US" smtClean="0"/>
              <a:pPr/>
              <a:t>5/1/13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2AF630-A247-B548-8456-78CEAC9C051F}" type="datetimeFigureOut">
              <a:rPr lang="en-US" smtClean="0"/>
              <a:pPr/>
              <a:t>5/1/13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2AF630-A247-B548-8456-78CEAC9C051F}" type="datetimeFigureOut">
              <a:rPr lang="en-US" smtClean="0"/>
              <a:pPr/>
              <a:t>5/1/13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2AF630-A247-B548-8456-78CEAC9C051F}" type="datetimeFigureOut">
              <a:rPr lang="en-US" smtClean="0"/>
              <a:pPr/>
              <a:t>5/1/13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9F07B2-D8D8-A04B-9FC0-209F0DB300D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AF630-A247-B548-8456-78CEAC9C051F}" type="datetimeFigureOut">
              <a:rPr lang="en-US" smtClean="0"/>
              <a:pPr/>
              <a:t>5/1/13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9F07B2-D8D8-A04B-9FC0-209F0DB300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ixelbling.com" TargetMode="External"/><Relationship Id="rId4" Type="http://schemas.openxmlformats.org/officeDocument/2006/relationships/hyperlink" Target="http://www.mozilla.org" TargetMode="External"/><Relationship Id="rId5" Type="http://schemas.openxmlformats.org/officeDocument/2006/relationships/hyperlink" Target="http://www.mozilla.org/en-US/" TargetMode="External"/><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mailto:info@pixelbling.com" TargetMode="External"/><Relationship Id="rId4" Type="http://schemas.openxmlformats.org/officeDocument/2006/relationships/image" Target="../media/image1.png"/><Relationship Id="rId5" Type="http://schemas.openxmlformats.org/officeDocument/2006/relationships/image" Target="../media/image6.jpeg"/><Relationship Id="rId6" Type="http://schemas.openxmlformats.org/officeDocument/2006/relationships/image" Target="../media/image7.jpeg"/><Relationship Id="rId7" Type="http://schemas.openxmlformats.org/officeDocument/2006/relationships/image" Target="../media/image8.jpeg"/><Relationship Id="rId8"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mailto:info@pixelbling.com"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0" Type="http://schemas.openxmlformats.org/officeDocument/2006/relationships/hyperlink" Target="mailto:info@pixelbling.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hyperlink" Target="http://ensembledesigns.com" TargetMode="External"/><Relationship Id="rId4" Type="http://schemas.openxmlformats.org/officeDocument/2006/relationships/image" Target="../media/image16.jpeg"/><Relationship Id="rId5" Type="http://schemas.openxmlformats.org/officeDocument/2006/relationships/hyperlink" Target="mailto:info@pixelbling.com" TargetMode="External"/><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mailto:support@pixelbling.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1859278" y="1452033"/>
            <a:ext cx="5257800" cy="1076137"/>
          </a:xfrm>
          <a:prstGeom prst="rect">
            <a:avLst/>
          </a:prstGeom>
        </p:spPr>
      </p:pic>
      <p:sp>
        <p:nvSpPr>
          <p:cNvPr id="5" name="TextBox 4"/>
          <p:cNvSpPr txBox="1"/>
          <p:nvPr/>
        </p:nvSpPr>
        <p:spPr>
          <a:xfrm>
            <a:off x="1871132" y="2830035"/>
            <a:ext cx="5215467" cy="369332"/>
          </a:xfrm>
          <a:prstGeom prst="rect">
            <a:avLst/>
          </a:prstGeom>
          <a:noFill/>
        </p:spPr>
        <p:txBody>
          <a:bodyPr wrap="square" rtlCol="0" anchor="t">
            <a:spAutoFit/>
          </a:bodyPr>
          <a:lstStyle/>
          <a:p>
            <a:pPr algn="ctr">
              <a:spcAft>
                <a:spcPts val="600"/>
              </a:spcAft>
            </a:pPr>
            <a:r>
              <a:rPr lang="en-US" b="1" dirty="0" smtClean="0"/>
              <a:t>Overview</a:t>
            </a:r>
            <a:endParaRPr lang="en-US" b="1" dirty="0"/>
          </a:p>
        </p:txBody>
      </p:sp>
      <p:sp>
        <p:nvSpPr>
          <p:cNvPr id="6" name="TextBox 5"/>
          <p:cNvSpPr txBox="1"/>
          <p:nvPr/>
        </p:nvSpPr>
        <p:spPr>
          <a:xfrm>
            <a:off x="1913464" y="3956102"/>
            <a:ext cx="5215467" cy="646331"/>
          </a:xfrm>
          <a:prstGeom prst="rect">
            <a:avLst/>
          </a:prstGeom>
          <a:noFill/>
        </p:spPr>
        <p:txBody>
          <a:bodyPr vert="horz" wrap="square" rtlCol="0" anchor="t">
            <a:spAutoFit/>
          </a:bodyPr>
          <a:lstStyle/>
          <a:p>
            <a:pPr algn="ctr"/>
            <a:r>
              <a:rPr lang="en-US" b="1" dirty="0" smtClean="0"/>
              <a:t>User: demo</a:t>
            </a:r>
          </a:p>
          <a:p>
            <a:pPr algn="ctr"/>
            <a:r>
              <a:rPr lang="en-US" b="1" dirty="0" smtClean="0"/>
              <a:t>Password: pass12</a:t>
            </a:r>
          </a:p>
        </p:txBody>
      </p:sp>
      <p:sp>
        <p:nvSpPr>
          <p:cNvPr id="7" name="TextBox 6">
            <a:hlinkClick r:id="rId3" tooltip="www.pixelbling.com" highlightClick="1"/>
            <a:hlinkHover r:id="rId3" highlightClick="1"/>
          </p:cNvPr>
          <p:cNvSpPr txBox="1"/>
          <p:nvPr/>
        </p:nvSpPr>
        <p:spPr>
          <a:xfrm>
            <a:off x="3200399" y="3357034"/>
            <a:ext cx="2836333" cy="369332"/>
          </a:xfrm>
          <a:prstGeom prst="rect">
            <a:avLst/>
          </a:prstGeom>
          <a:solidFill>
            <a:srgbClr val="FFC24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b="1" dirty="0" err="1" smtClean="0">
                <a:solidFill>
                  <a:schemeClr val="tx1">
                    <a:lumMod val="65000"/>
                    <a:lumOff val="35000"/>
                  </a:schemeClr>
                </a:solidFill>
              </a:rPr>
              <a:t>www.pixelbling.com</a:t>
            </a:r>
            <a:endParaRPr lang="en-US" b="1" dirty="0">
              <a:solidFill>
                <a:schemeClr val="tx1">
                  <a:lumMod val="65000"/>
                  <a:lumOff val="35000"/>
                </a:schemeClr>
              </a:solidFill>
            </a:endParaRPr>
          </a:p>
        </p:txBody>
      </p:sp>
      <p:sp>
        <p:nvSpPr>
          <p:cNvPr id="8" name="TextBox 7"/>
          <p:cNvSpPr txBox="1"/>
          <p:nvPr/>
        </p:nvSpPr>
        <p:spPr>
          <a:xfrm>
            <a:off x="1473201" y="4726569"/>
            <a:ext cx="5918198" cy="369332"/>
          </a:xfrm>
          <a:prstGeom prst="rect">
            <a:avLst/>
          </a:prstGeom>
          <a:noFill/>
        </p:spPr>
        <p:txBody>
          <a:bodyPr vert="horz" wrap="square" rtlCol="0" anchor="t">
            <a:spAutoFit/>
          </a:bodyPr>
          <a:lstStyle/>
          <a:p>
            <a:pPr algn="ctr"/>
            <a:r>
              <a:rPr lang="en-US" b="1" dirty="0" smtClean="0"/>
              <a:t>Send Test Photos to:</a:t>
            </a:r>
            <a:r>
              <a:rPr lang="en-US" dirty="0" smtClean="0"/>
              <a:t>     </a:t>
            </a:r>
            <a:r>
              <a:rPr lang="en-US" dirty="0" err="1" smtClean="0"/>
              <a:t>demo@pixelbling.com</a:t>
            </a:r>
            <a:r>
              <a:rPr lang="en-US" dirty="0" smtClean="0"/>
              <a:t> </a:t>
            </a:r>
          </a:p>
        </p:txBody>
      </p:sp>
      <p:sp>
        <p:nvSpPr>
          <p:cNvPr id="10" name="TextBox 9"/>
          <p:cNvSpPr txBox="1"/>
          <p:nvPr/>
        </p:nvSpPr>
        <p:spPr>
          <a:xfrm>
            <a:off x="1786468" y="5816599"/>
            <a:ext cx="3767666" cy="430887"/>
          </a:xfrm>
          <a:prstGeom prst="rect">
            <a:avLst/>
          </a:prstGeom>
          <a:noFill/>
        </p:spPr>
        <p:txBody>
          <a:bodyPr wrap="square" rtlCol="0">
            <a:spAutoFit/>
          </a:bodyPr>
          <a:lstStyle/>
          <a:p>
            <a:r>
              <a:rPr lang="en-US" sz="1100" dirty="0" smtClean="0"/>
              <a:t>*Firefox is the best browser to use with pixelbling. </a:t>
            </a:r>
          </a:p>
          <a:p>
            <a:r>
              <a:rPr lang="en-US" sz="1100" dirty="0" smtClean="0"/>
              <a:t>Internet Explorer will NOT WORK properly with pixelbling.</a:t>
            </a:r>
            <a:endParaRPr lang="en-US" sz="1100" dirty="0"/>
          </a:p>
        </p:txBody>
      </p:sp>
      <p:sp>
        <p:nvSpPr>
          <p:cNvPr id="11" name="TextBox 10"/>
          <p:cNvSpPr txBox="1"/>
          <p:nvPr/>
        </p:nvSpPr>
        <p:spPr>
          <a:xfrm>
            <a:off x="5460999" y="5748868"/>
            <a:ext cx="1667933" cy="646331"/>
          </a:xfrm>
          <a:prstGeom prst="rect">
            <a:avLst/>
          </a:prstGeom>
          <a:noFill/>
        </p:spPr>
        <p:txBody>
          <a:bodyPr wrap="square" rtlCol="0">
            <a:spAutoFit/>
          </a:bodyPr>
          <a:lstStyle/>
          <a:p>
            <a:pPr algn="ctr"/>
            <a:r>
              <a:rPr lang="en-US" sz="900" dirty="0" smtClean="0">
                <a:hlinkClick r:id="rId4"/>
              </a:rPr>
              <a:t>www.mozilla.org</a:t>
            </a:r>
            <a:endParaRPr lang="en-US" sz="900" dirty="0" smtClean="0"/>
          </a:p>
          <a:p>
            <a:pPr algn="ctr"/>
            <a:r>
              <a:rPr lang="en-US" sz="900" dirty="0" smtClean="0">
                <a:hlinkClick r:id="rId4"/>
              </a:rPr>
              <a:t>www.mozilla.org</a:t>
            </a:r>
            <a:endParaRPr lang="en-US" sz="900" dirty="0" smtClean="0"/>
          </a:p>
          <a:p>
            <a:pPr algn="ctr"/>
            <a:r>
              <a:rPr lang="en-US" sz="900" dirty="0" err="1" smtClean="0"/>
              <a:t>www.mozilla.org</a:t>
            </a:r>
            <a:endParaRPr lang="en-US" sz="900" dirty="0" smtClean="0"/>
          </a:p>
          <a:p>
            <a:pPr algn="ctr"/>
            <a:endParaRPr lang="en-US" sz="900" dirty="0"/>
          </a:p>
        </p:txBody>
      </p:sp>
      <p:pic>
        <p:nvPicPr>
          <p:cNvPr id="9" name="Picture 8">
            <a:hlinkClick r:id="rId5"/>
            <a:hlinkHover r:id="rId5"/>
          </p:cNvPr>
          <p:cNvPicPr>
            <a:picLocks noChangeAspect="1"/>
          </p:cNvPicPr>
          <p:nvPr/>
        </p:nvPicPr>
        <p:blipFill>
          <a:blip r:embed="rId6"/>
          <a:stretch>
            <a:fillRect/>
          </a:stretch>
        </p:blipFill>
        <p:spPr>
          <a:xfrm>
            <a:off x="5493172" y="5785185"/>
            <a:ext cx="1390228" cy="5177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11" descr="UGC Flowchart_Camerapones.jpg"/>
          <p:cNvPicPr>
            <a:picLocks noChangeAspect="1"/>
          </p:cNvPicPr>
          <p:nvPr/>
        </p:nvPicPr>
        <p:blipFill>
          <a:blip r:embed="rId2"/>
          <a:stretch>
            <a:fillRect/>
          </a:stretch>
        </p:blipFill>
        <p:spPr>
          <a:xfrm>
            <a:off x="0" y="608591"/>
            <a:ext cx="9165801" cy="6249409"/>
          </a:xfrm>
          <a:prstGeom prst="rect">
            <a:avLst/>
          </a:prstGeom>
        </p:spPr>
      </p:pic>
      <p:sp>
        <p:nvSpPr>
          <p:cNvPr id="6" name="TextBox 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Maximize </a:t>
            </a:r>
            <a:r>
              <a:rPr lang="en-US" b="1" u="sng" dirty="0" smtClean="0"/>
              <a:t>User Generated Content </a:t>
            </a:r>
            <a:r>
              <a:rPr lang="en-US" b="1" dirty="0" smtClean="0"/>
              <a:t>(UGC)</a:t>
            </a:r>
            <a:endParaRPr lang="en-US" b="1" dirty="0"/>
          </a:p>
        </p:txBody>
      </p:sp>
      <p:sp>
        <p:nvSpPr>
          <p:cNvPr id="7" name="TextBox 6"/>
          <p:cNvSpPr txBox="1"/>
          <p:nvPr/>
        </p:nvSpPr>
        <p:spPr>
          <a:xfrm>
            <a:off x="304801" y="589799"/>
            <a:ext cx="3314700" cy="1754327"/>
          </a:xfrm>
          <a:prstGeom prst="rect">
            <a:avLst/>
          </a:prstGeom>
          <a:noFill/>
        </p:spPr>
        <p:txBody>
          <a:bodyPr wrap="square" rtlCol="0">
            <a:spAutoFit/>
          </a:bodyPr>
          <a:lstStyle/>
          <a:p>
            <a:pPr lvl="0">
              <a:spcBef>
                <a:spcPct val="20000"/>
              </a:spcBef>
            </a:pPr>
            <a:r>
              <a:rPr lang="en-US" sz="1200" b="1" dirty="0" smtClean="0">
                <a:solidFill>
                  <a:srgbClr val="0D0D0D"/>
                </a:solidFill>
              </a:rPr>
              <a:t>Access to viewer (UGC) photos instantly </a:t>
            </a:r>
          </a:p>
          <a:p>
            <a:pPr lvl="0">
              <a:spcBef>
                <a:spcPct val="20000"/>
              </a:spcBef>
              <a:buFont typeface="Arial"/>
              <a:buChar char="•"/>
            </a:pPr>
            <a:r>
              <a:rPr lang="en-US" sz="1000" dirty="0" smtClean="0">
                <a:solidFill>
                  <a:srgbClr val="0D0D0D"/>
                </a:solidFill>
              </a:rPr>
              <a:t>Easy to use web app. CG through the web.</a:t>
            </a:r>
          </a:p>
          <a:p>
            <a:pPr lvl="0">
              <a:spcBef>
                <a:spcPct val="20000"/>
              </a:spcBef>
              <a:buFont typeface="Arial"/>
              <a:buChar char="•"/>
            </a:pPr>
            <a:r>
              <a:rPr lang="en-US" sz="1000" dirty="0" smtClean="0">
                <a:solidFill>
                  <a:srgbClr val="0D0D0D"/>
                </a:solidFill>
              </a:rPr>
              <a:t>Quickly get content from YOUR viewers On-Air</a:t>
            </a:r>
            <a:endParaRPr lang="en-US" sz="1000" dirty="0" smtClean="0"/>
          </a:p>
          <a:p>
            <a:pPr>
              <a:spcBef>
                <a:spcPct val="20000"/>
              </a:spcBef>
              <a:buFont typeface="Arial"/>
              <a:buChar char="•"/>
            </a:pPr>
            <a:r>
              <a:rPr lang="en-US" sz="1000" dirty="0" smtClean="0"/>
              <a:t>Build a Network of citizen journalists</a:t>
            </a:r>
          </a:p>
          <a:p>
            <a:pPr lvl="0">
              <a:spcBef>
                <a:spcPct val="20000"/>
              </a:spcBef>
              <a:buFont typeface="Arial"/>
              <a:buChar char="•"/>
            </a:pPr>
            <a:r>
              <a:rPr lang="en-US" sz="1000" dirty="0" smtClean="0"/>
              <a:t>Crowd-sourced, real time News</a:t>
            </a:r>
          </a:p>
          <a:p>
            <a:pPr lvl="0">
              <a:spcBef>
                <a:spcPct val="20000"/>
              </a:spcBef>
              <a:buFont typeface="Arial"/>
              <a:buChar char="•"/>
            </a:pPr>
            <a:r>
              <a:rPr lang="en-US" sz="1000" dirty="0" smtClean="0"/>
              <a:t>Maximize newsgathering resources</a:t>
            </a:r>
          </a:p>
          <a:p>
            <a:pPr>
              <a:spcBef>
                <a:spcPct val="20000"/>
              </a:spcBef>
            </a:pPr>
            <a:endParaRPr lang="en-US" sz="1000" dirty="0" smtClean="0"/>
          </a:p>
          <a:p>
            <a:pPr>
              <a:spcBef>
                <a:spcPct val="20000"/>
              </a:spcBef>
              <a:buFont typeface="Arial"/>
              <a:buChar char="•"/>
            </a:pPr>
            <a:endParaRPr lang="en-US" sz="1000" b="1" dirty="0" smtClean="0"/>
          </a:p>
          <a:p>
            <a:pPr lvl="0">
              <a:spcBef>
                <a:spcPct val="20000"/>
              </a:spcBef>
              <a:buFont typeface="Arial"/>
              <a:buChar char="•"/>
            </a:pPr>
            <a:endParaRPr lang="en-US" sz="1000" dirty="0" smtClean="0"/>
          </a:p>
        </p:txBody>
      </p:sp>
      <p:pic>
        <p:nvPicPr>
          <p:cNvPr id="13" name="Picture 12" descr="pixelbling.png"/>
          <p:cNvPicPr>
            <a:picLocks noChangeAspect="1"/>
          </p:cNvPicPr>
          <p:nvPr/>
        </p:nvPicPr>
        <p:blipFill>
          <a:blip r:embed="rId3"/>
          <a:stretch>
            <a:fillRect/>
          </a:stretch>
        </p:blipFill>
        <p:spPr>
          <a:xfrm>
            <a:off x="7239000" y="197239"/>
            <a:ext cx="1277878" cy="261549"/>
          </a:xfrm>
          <a:prstGeom prst="rect">
            <a:avLst/>
          </a:prstGeom>
        </p:spPr>
      </p:pic>
      <p:sp>
        <p:nvSpPr>
          <p:cNvPr id="15" name="TextBox 14"/>
          <p:cNvSpPr txBox="1"/>
          <p:nvPr/>
        </p:nvSpPr>
        <p:spPr>
          <a:xfrm>
            <a:off x="279400" y="1810099"/>
            <a:ext cx="2565400" cy="1477328"/>
          </a:xfrm>
          <a:prstGeom prst="rect">
            <a:avLst/>
          </a:prstGeom>
          <a:noFill/>
        </p:spPr>
        <p:txBody>
          <a:bodyPr wrap="square" rtlCol="0">
            <a:spAutoFit/>
          </a:bodyPr>
          <a:lstStyle/>
          <a:p>
            <a:pPr lvl="0">
              <a:spcBef>
                <a:spcPct val="20000"/>
              </a:spcBef>
            </a:pPr>
            <a:r>
              <a:rPr lang="en-US" sz="900" b="1" dirty="0" smtClean="0">
                <a:solidFill>
                  <a:srgbClr val="0D0D0D"/>
                </a:solidFill>
              </a:rPr>
              <a:t>*The Smart Phone</a:t>
            </a:r>
          </a:p>
          <a:p>
            <a:r>
              <a:rPr lang="en-US" sz="900" dirty="0" smtClean="0">
                <a:solidFill>
                  <a:srgbClr val="0D0D0D"/>
                </a:solidFill>
              </a:rPr>
              <a:t>Nearly half  the U.S. Population use smart phones and that’s over 130 million smart phones in use. The majority of the mobile phone imagery submitted to local News outlets are weather and event related.</a:t>
            </a:r>
            <a:r>
              <a:rPr lang="en-US" sz="900" dirty="0" smtClean="0"/>
              <a:t> The beauty of phone photography is the  speed &amp; versatility.</a:t>
            </a:r>
            <a:r>
              <a:rPr lang="en-US" sz="900" dirty="0" smtClean="0">
                <a:solidFill>
                  <a:srgbClr val="0D0D0D"/>
                </a:solidFill>
              </a:rPr>
              <a:t> All this User Generated Content (UGC) can be accessed and compiled with your brand, On-Air and Online using Pixelbling while generating revenue.</a:t>
            </a:r>
          </a:p>
          <a:p>
            <a:endParaRPr lang="en-US" sz="900" dirty="0" smtClean="0">
              <a:solidFill>
                <a:srgbClr val="0D0D0D"/>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304800" y="685800"/>
            <a:ext cx="3810000" cy="830997"/>
          </a:xfrm>
          <a:prstGeom prst="rect">
            <a:avLst/>
          </a:prstGeom>
          <a:noFill/>
        </p:spPr>
        <p:txBody>
          <a:bodyPr wrap="square" rtlCol="0">
            <a:spAutoFit/>
          </a:bodyPr>
          <a:lstStyle/>
          <a:p>
            <a:pPr lvl="0">
              <a:spcBef>
                <a:spcPct val="20000"/>
              </a:spcBef>
            </a:pPr>
            <a:r>
              <a:rPr lang="en-US" sz="1200" b="1" dirty="0" smtClean="0">
                <a:solidFill>
                  <a:srgbClr val="0D0D0D"/>
                </a:solidFill>
              </a:rPr>
              <a:t>Generate revenue through sponsorship</a:t>
            </a:r>
          </a:p>
          <a:p>
            <a:pPr>
              <a:spcBef>
                <a:spcPct val="20000"/>
              </a:spcBef>
              <a:buFont typeface="Arial"/>
              <a:buChar char="•"/>
            </a:pPr>
            <a:r>
              <a:rPr lang="en-US" sz="1000" dirty="0" smtClean="0"/>
              <a:t>Promote weather brand</a:t>
            </a:r>
          </a:p>
          <a:p>
            <a:pPr lvl="0">
              <a:spcBef>
                <a:spcPct val="20000"/>
              </a:spcBef>
              <a:buFont typeface="Arial"/>
              <a:buChar char="•"/>
            </a:pPr>
            <a:r>
              <a:rPr lang="en-US" sz="1000" dirty="0" smtClean="0"/>
              <a:t>Easy to tag any sponsored logo to a full screen</a:t>
            </a:r>
          </a:p>
          <a:p>
            <a:pPr lvl="0">
              <a:spcBef>
                <a:spcPct val="20000"/>
              </a:spcBef>
              <a:buFont typeface="Arial"/>
              <a:buChar char="•"/>
            </a:pPr>
            <a:endParaRPr lang="en-US" sz="1000" dirty="0" smtClean="0"/>
          </a:p>
        </p:txBody>
      </p:sp>
      <p:pic>
        <p:nvPicPr>
          <p:cNvPr id="8" name="Picture 7" descr="pixelbling.png"/>
          <p:cNvPicPr>
            <a:picLocks noChangeAspect="1"/>
          </p:cNvPicPr>
          <p:nvPr/>
        </p:nvPicPr>
        <p:blipFill>
          <a:blip r:embed="rId2"/>
          <a:stretch>
            <a:fillRect/>
          </a:stretch>
        </p:blipFill>
        <p:spPr>
          <a:xfrm>
            <a:off x="7239000" y="197239"/>
            <a:ext cx="1277878" cy="261549"/>
          </a:xfrm>
          <a:prstGeom prst="rect">
            <a:avLst/>
          </a:prstGeom>
        </p:spPr>
      </p:pic>
      <p:sp>
        <p:nvSpPr>
          <p:cNvPr id="11" name="TextBox 10"/>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Generate Revenue</a:t>
            </a:r>
            <a:endParaRPr lang="en-US" b="1" dirty="0"/>
          </a:p>
        </p:txBody>
      </p:sp>
      <p:sp>
        <p:nvSpPr>
          <p:cNvPr id="13" name="TextBox 12"/>
          <p:cNvSpPr txBox="1"/>
          <p:nvPr/>
        </p:nvSpPr>
        <p:spPr>
          <a:xfrm>
            <a:off x="3310467" y="889692"/>
            <a:ext cx="4207933" cy="892552"/>
          </a:xfrm>
          <a:prstGeom prst="rect">
            <a:avLst/>
          </a:prstGeom>
          <a:noFill/>
        </p:spPr>
        <p:txBody>
          <a:bodyPr wrap="square" rtlCol="0">
            <a:spAutoFit/>
          </a:bodyPr>
          <a:lstStyle/>
          <a:p>
            <a:pPr lvl="0">
              <a:spcBef>
                <a:spcPct val="20000"/>
              </a:spcBef>
              <a:buFont typeface="Arial"/>
              <a:buChar char="•"/>
            </a:pPr>
            <a:r>
              <a:rPr lang="en-US" sz="1000" dirty="0" smtClean="0"/>
              <a:t>Monetize content through advertising and sponsorships</a:t>
            </a:r>
          </a:p>
          <a:p>
            <a:pPr>
              <a:spcBef>
                <a:spcPct val="20000"/>
              </a:spcBef>
              <a:buFont typeface="Arial"/>
              <a:buChar char="•"/>
            </a:pPr>
            <a:r>
              <a:rPr lang="en-US" sz="1000" dirty="0" smtClean="0"/>
              <a:t>Sponsor multiple channels like Weather, Birthdays and Local Events</a:t>
            </a:r>
          </a:p>
          <a:p>
            <a:pPr lvl="0">
              <a:spcBef>
                <a:spcPct val="20000"/>
              </a:spcBef>
            </a:pPr>
            <a:endParaRPr lang="en-US" sz="1000" dirty="0" smtClean="0"/>
          </a:p>
          <a:p>
            <a:endParaRPr lang="en-US" dirty="0"/>
          </a:p>
        </p:txBody>
      </p:sp>
      <p:sp>
        <p:nvSpPr>
          <p:cNvPr id="12" name="TextBox 11"/>
          <p:cNvSpPr txBox="1"/>
          <p:nvPr/>
        </p:nvSpPr>
        <p:spPr>
          <a:xfrm>
            <a:off x="914400" y="4296589"/>
            <a:ext cx="7289800" cy="1446550"/>
          </a:xfrm>
          <a:prstGeom prst="rect">
            <a:avLst/>
          </a:prstGeom>
          <a:noFill/>
        </p:spPr>
        <p:txBody>
          <a:bodyPr wrap="square" rtlCol="0">
            <a:spAutoFit/>
          </a:bodyPr>
          <a:lstStyle/>
          <a:p>
            <a:r>
              <a:rPr lang="en-US" sz="1100" b="1" dirty="0" smtClean="0">
                <a:solidFill>
                  <a:srgbClr val="0D0D0D"/>
                </a:solidFill>
              </a:rPr>
              <a:t>Monetization Opportunities:</a:t>
            </a:r>
          </a:p>
          <a:p>
            <a:pPr lvl="1">
              <a:buFont typeface="Arial"/>
              <a:buChar char="•"/>
            </a:pPr>
            <a:r>
              <a:rPr lang="en-US" sz="1100" b="1" dirty="0" smtClean="0"/>
              <a:t>Channel Sponsorship:</a:t>
            </a:r>
          </a:p>
          <a:p>
            <a:pPr lvl="1"/>
            <a:r>
              <a:rPr lang="en-US" sz="1100" dirty="0" smtClean="0"/>
              <a:t>Channels can be sold separately or on a run of site basis. Ad sizes and graphics are totally customizable. Increase value for your advertisers by providing targeted demographics. Weather, News, Sports, Kids, Pets…or create a campaign specific channel.</a:t>
            </a:r>
          </a:p>
          <a:p>
            <a:pPr lvl="1">
              <a:buFont typeface="Arial"/>
              <a:buChar char="•"/>
            </a:pPr>
            <a:r>
              <a:rPr lang="en-US" sz="1100" b="1" dirty="0" smtClean="0"/>
              <a:t>Contest:</a:t>
            </a:r>
            <a:r>
              <a:rPr lang="en-US" sz="1100" dirty="0" smtClean="0"/>
              <a:t> Sponsored Contests allow your sales team to create fun, interactive marketing packages that build client-customer relationships. Registration data can be tailored to build a valuable database of qualified leads. Rules and terms of service are determined by you and your clients.</a:t>
            </a:r>
            <a:endParaRPr lang="en-US" sz="1100" b="1" dirty="0" smtClean="0"/>
          </a:p>
          <a:p>
            <a:endParaRPr lang="en-US" dirty="0"/>
          </a:p>
        </p:txBody>
      </p:sp>
      <p:grpSp>
        <p:nvGrpSpPr>
          <p:cNvPr id="10" name="Group 9"/>
          <p:cNvGrpSpPr/>
          <p:nvPr/>
        </p:nvGrpSpPr>
        <p:grpSpPr>
          <a:xfrm>
            <a:off x="317500" y="1595967"/>
            <a:ext cx="8549922" cy="2391832"/>
            <a:chOff x="317500" y="1595967"/>
            <a:chExt cx="8549922" cy="2391832"/>
          </a:xfrm>
        </p:grpSpPr>
        <p:pic>
          <p:nvPicPr>
            <p:cNvPr id="9" name="Picture 8" descr="FS_Birthday_Sponsor.jpg"/>
            <p:cNvPicPr>
              <a:picLocks noChangeAspect="1"/>
            </p:cNvPicPr>
            <p:nvPr/>
          </p:nvPicPr>
          <p:blipFill>
            <a:blip r:embed="rId3"/>
            <a:stretch>
              <a:fillRect/>
            </a:stretch>
          </p:blipFill>
          <p:spPr>
            <a:xfrm>
              <a:off x="4622800" y="1595967"/>
              <a:ext cx="4244622" cy="2387599"/>
            </a:xfrm>
            <a:prstGeom prst="rect">
              <a:avLst/>
            </a:prstGeom>
          </p:spPr>
        </p:pic>
        <p:pic>
          <p:nvPicPr>
            <p:cNvPr id="14" name="Picture 13" descr="FS_Weather_Sponsor.jpg"/>
            <p:cNvPicPr>
              <a:picLocks noChangeAspect="1"/>
            </p:cNvPicPr>
            <p:nvPr/>
          </p:nvPicPr>
          <p:blipFill>
            <a:blip r:embed="rId4"/>
            <a:stretch>
              <a:fillRect/>
            </a:stretch>
          </p:blipFill>
          <p:spPr>
            <a:xfrm>
              <a:off x="317500" y="1600200"/>
              <a:ext cx="4244622" cy="238759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800" y="530533"/>
            <a:ext cx="4140200" cy="646331"/>
          </a:xfrm>
          <a:prstGeom prst="rect">
            <a:avLst/>
          </a:prstGeom>
          <a:noFill/>
        </p:spPr>
        <p:txBody>
          <a:bodyPr wrap="square" rtlCol="0">
            <a:spAutoFit/>
          </a:bodyPr>
          <a:lstStyle/>
          <a:p>
            <a:pPr lvl="0">
              <a:spcBef>
                <a:spcPct val="20000"/>
              </a:spcBef>
            </a:pPr>
            <a:r>
              <a:rPr lang="en-US" sz="1200" b="1" dirty="0" smtClean="0">
                <a:solidFill>
                  <a:srgbClr val="0D0D0D"/>
                </a:solidFill>
              </a:rPr>
              <a:t>Engage and grow your audience through local events</a:t>
            </a:r>
          </a:p>
          <a:p>
            <a:pPr lvl="0">
              <a:spcBef>
                <a:spcPct val="20000"/>
              </a:spcBef>
              <a:buFont typeface="Arial"/>
              <a:buChar char="•"/>
            </a:pPr>
            <a:r>
              <a:rPr lang="en-US" sz="1000" dirty="0" smtClean="0"/>
              <a:t>Severe Weather</a:t>
            </a:r>
          </a:p>
          <a:p>
            <a:pPr lvl="0">
              <a:spcBef>
                <a:spcPct val="20000"/>
              </a:spcBef>
              <a:buFont typeface="Arial"/>
              <a:buChar char="•"/>
            </a:pPr>
            <a:r>
              <a:rPr lang="en-US" sz="1000" dirty="0" smtClean="0"/>
              <a:t>Sporting Events</a:t>
            </a:r>
          </a:p>
        </p:txBody>
      </p:sp>
      <p:sp>
        <p:nvSpPr>
          <p:cNvPr id="13" name="TextBox 12"/>
          <p:cNvSpPr txBox="1"/>
          <p:nvPr/>
        </p:nvSpPr>
        <p:spPr>
          <a:xfrm>
            <a:off x="304800" y="5924607"/>
            <a:ext cx="8610600" cy="738664"/>
          </a:xfrm>
          <a:prstGeom prst="rect">
            <a:avLst/>
          </a:prstGeom>
          <a:noFill/>
        </p:spPr>
        <p:txBody>
          <a:bodyPr wrap="square" rtlCol="0">
            <a:spAutoFit/>
          </a:bodyPr>
          <a:lstStyle/>
          <a:p>
            <a:r>
              <a:rPr lang="en-US" sz="1200" b="1" dirty="0" smtClean="0"/>
              <a:t>*Custom background or template</a:t>
            </a:r>
          </a:p>
          <a:p>
            <a:r>
              <a:rPr lang="en-US" sz="1000" dirty="0" smtClean="0"/>
              <a:t>Pixelbling can customize a animated background and template that reflects the style guide of your news station or business. We have seasoned professional graphic artists that understand News Formats. You can send us your backgrounds, or our designers can make one for you. Just send us your request at </a:t>
            </a:r>
            <a:r>
              <a:rPr lang="en-US" sz="1000" u="sng" dirty="0" smtClean="0">
                <a:hlinkClick r:id="rId3"/>
              </a:rPr>
              <a:t>info@pixelbling.com</a:t>
            </a:r>
            <a:r>
              <a:rPr lang="en-US" sz="1000" dirty="0" smtClean="0"/>
              <a:t> or use the Submit Request page.  It would also help if you could attach a JPEG or PSD so that we can design according to your style guide or color palette.</a:t>
            </a:r>
            <a:endParaRPr lang="en-US" sz="1000" dirty="0"/>
          </a:p>
        </p:txBody>
      </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Engage Your Audience</a:t>
            </a:r>
            <a:endParaRPr lang="en-US" b="1" dirty="0"/>
          </a:p>
        </p:txBody>
      </p:sp>
      <p:sp>
        <p:nvSpPr>
          <p:cNvPr id="17" name="TextBox 16"/>
          <p:cNvSpPr txBox="1"/>
          <p:nvPr/>
        </p:nvSpPr>
        <p:spPr>
          <a:xfrm>
            <a:off x="1828800" y="745758"/>
            <a:ext cx="1549401" cy="763286"/>
          </a:xfrm>
          <a:prstGeom prst="rect">
            <a:avLst/>
          </a:prstGeom>
          <a:noFill/>
        </p:spPr>
        <p:txBody>
          <a:bodyPr wrap="square" rtlCol="0">
            <a:spAutoFit/>
          </a:bodyPr>
          <a:lstStyle/>
          <a:p>
            <a:pPr lvl="0">
              <a:spcBef>
                <a:spcPct val="20000"/>
              </a:spcBef>
              <a:buFont typeface="Arial"/>
              <a:buChar char="•"/>
            </a:pPr>
            <a:r>
              <a:rPr lang="en-US" sz="1000" dirty="0" smtClean="0"/>
              <a:t>Birthdays</a:t>
            </a:r>
          </a:p>
          <a:p>
            <a:pPr lvl="0">
              <a:spcBef>
                <a:spcPct val="20000"/>
              </a:spcBef>
              <a:buFont typeface="Arial"/>
              <a:buChar char="•"/>
            </a:pPr>
            <a:r>
              <a:rPr lang="en-US" sz="1000" dirty="0" smtClean="0"/>
              <a:t>Contests</a:t>
            </a:r>
          </a:p>
          <a:p>
            <a:endParaRPr lang="en-US" dirty="0"/>
          </a:p>
        </p:txBody>
      </p:sp>
      <p:pic>
        <p:nvPicPr>
          <p:cNvPr id="19" name="Picture 18" descr="pixelbling.png"/>
          <p:cNvPicPr>
            <a:picLocks noChangeAspect="1"/>
          </p:cNvPicPr>
          <p:nvPr/>
        </p:nvPicPr>
        <p:blipFill>
          <a:blip r:embed="rId4"/>
          <a:stretch>
            <a:fillRect/>
          </a:stretch>
        </p:blipFill>
        <p:spPr>
          <a:xfrm>
            <a:off x="7239000" y="197239"/>
            <a:ext cx="1277878" cy="261549"/>
          </a:xfrm>
          <a:prstGeom prst="rect">
            <a:avLst/>
          </a:prstGeom>
        </p:spPr>
      </p:pic>
      <p:pic>
        <p:nvPicPr>
          <p:cNvPr id="21" name="Picture 20" descr="FS_Weather2_Sponsor.jpg"/>
          <p:cNvPicPr>
            <a:picLocks noChangeAspect="1"/>
          </p:cNvPicPr>
          <p:nvPr/>
        </p:nvPicPr>
        <p:blipFill>
          <a:blip r:embed="rId5"/>
          <a:stretch>
            <a:fillRect/>
          </a:stretch>
        </p:blipFill>
        <p:spPr>
          <a:xfrm>
            <a:off x="482600" y="1244599"/>
            <a:ext cx="4000499" cy="2250281"/>
          </a:xfrm>
          <a:prstGeom prst="rect">
            <a:avLst/>
          </a:prstGeom>
        </p:spPr>
      </p:pic>
      <p:pic>
        <p:nvPicPr>
          <p:cNvPr id="23" name="Picture 22" descr="FS_PET CONTEST.jpg"/>
          <p:cNvPicPr>
            <a:picLocks noChangeAspect="1"/>
          </p:cNvPicPr>
          <p:nvPr/>
        </p:nvPicPr>
        <p:blipFill>
          <a:blip r:embed="rId6"/>
          <a:stretch>
            <a:fillRect/>
          </a:stretch>
        </p:blipFill>
        <p:spPr>
          <a:xfrm>
            <a:off x="4572000" y="3594099"/>
            <a:ext cx="4000499" cy="2250281"/>
          </a:xfrm>
          <a:prstGeom prst="rect">
            <a:avLst/>
          </a:prstGeom>
        </p:spPr>
      </p:pic>
      <p:pic>
        <p:nvPicPr>
          <p:cNvPr id="24" name="Picture 23" descr="FS_SPORTS.jpg"/>
          <p:cNvPicPr>
            <a:picLocks noChangeAspect="1"/>
          </p:cNvPicPr>
          <p:nvPr/>
        </p:nvPicPr>
        <p:blipFill>
          <a:blip r:embed="rId7"/>
          <a:stretch>
            <a:fillRect/>
          </a:stretch>
        </p:blipFill>
        <p:spPr>
          <a:xfrm>
            <a:off x="464256" y="3581400"/>
            <a:ext cx="4018844" cy="2260599"/>
          </a:xfrm>
          <a:prstGeom prst="rect">
            <a:avLst/>
          </a:prstGeom>
        </p:spPr>
      </p:pic>
      <p:pic>
        <p:nvPicPr>
          <p:cNvPr id="26" name="Picture 25" descr="FS_Birthday3.jpg"/>
          <p:cNvPicPr>
            <a:picLocks noChangeAspect="1"/>
          </p:cNvPicPr>
          <p:nvPr/>
        </p:nvPicPr>
        <p:blipFill>
          <a:blip r:embed="rId8"/>
          <a:stretch>
            <a:fillRect/>
          </a:stretch>
        </p:blipFill>
        <p:spPr>
          <a:xfrm>
            <a:off x="4572000" y="1244600"/>
            <a:ext cx="4007555" cy="225424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pixelbling.png"/>
          <p:cNvPicPr>
            <a:picLocks noChangeAspect="1"/>
          </p:cNvPicPr>
          <p:nvPr/>
        </p:nvPicPr>
        <p:blipFill>
          <a:blip r:embed="rId2"/>
          <a:stretch>
            <a:fillRect/>
          </a:stretch>
        </p:blipFill>
        <p:spPr>
          <a:xfrm>
            <a:off x="7239000" y="197239"/>
            <a:ext cx="1277878" cy="261549"/>
          </a:xfrm>
          <a:prstGeom prst="rect">
            <a:avLst/>
          </a:prstGeom>
        </p:spPr>
      </p:pic>
      <p:sp>
        <p:nvSpPr>
          <p:cNvPr id="5" name="TextBox 4"/>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Graphics Solution</a:t>
            </a:r>
            <a:endParaRPr lang="en-US" b="1" dirty="0"/>
          </a:p>
        </p:txBody>
      </p:sp>
      <p:sp>
        <p:nvSpPr>
          <p:cNvPr id="6" name="TextBox 5"/>
          <p:cNvSpPr txBox="1"/>
          <p:nvPr/>
        </p:nvSpPr>
        <p:spPr>
          <a:xfrm>
            <a:off x="444500" y="5143500"/>
            <a:ext cx="8343900" cy="1169551"/>
          </a:xfrm>
          <a:prstGeom prst="rect">
            <a:avLst/>
          </a:prstGeom>
          <a:noFill/>
        </p:spPr>
        <p:txBody>
          <a:bodyPr wrap="square" rtlCol="0">
            <a:spAutoFit/>
          </a:bodyPr>
          <a:lstStyle/>
          <a:p>
            <a:r>
              <a:rPr lang="en-US" sz="1000" b="1" dirty="0" smtClean="0">
                <a:solidFill>
                  <a:srgbClr val="0D0D0D"/>
                </a:solidFill>
              </a:rPr>
              <a:t>Producer Friendly:</a:t>
            </a:r>
            <a:r>
              <a:rPr lang="en-US" sz="1000" dirty="0" smtClean="0">
                <a:solidFill>
                  <a:srgbClr val="0D0D0D"/>
                </a:solidFill>
              </a:rPr>
              <a:t> Producers can add text titles, body copy and images to their slides quickly.</a:t>
            </a:r>
            <a:endParaRPr lang="en-US" sz="1000" b="1" dirty="0" smtClean="0">
              <a:solidFill>
                <a:srgbClr val="0D0D0D"/>
              </a:solidFill>
            </a:endParaRPr>
          </a:p>
          <a:p>
            <a:r>
              <a:rPr lang="en-US" sz="1000" b="1" dirty="0" smtClean="0">
                <a:solidFill>
                  <a:srgbClr val="0D0D0D"/>
                </a:solidFill>
              </a:rPr>
              <a:t>Multimedia Options:  </a:t>
            </a:r>
            <a:r>
              <a:rPr lang="en-US" sz="1000" dirty="0" smtClean="0">
                <a:solidFill>
                  <a:srgbClr val="0D0D0D"/>
                </a:solidFill>
              </a:rPr>
              <a:t>Producers can screen, select and use Mobile Imagery when making decisions about what goes on the air. Quickly moving content received from viewers and the Internet to On- Air is the primary benefit of Pixelbling.</a:t>
            </a:r>
          </a:p>
          <a:p>
            <a:r>
              <a:rPr lang="en-US" sz="1000" b="1" dirty="0" smtClean="0">
                <a:solidFill>
                  <a:srgbClr val="0D0D0D"/>
                </a:solidFill>
              </a:rPr>
              <a:t>Edit Graphic tools: </a:t>
            </a:r>
            <a:r>
              <a:rPr lang="en-US" sz="1000" dirty="0" smtClean="0">
                <a:solidFill>
                  <a:srgbClr val="0D0D0D"/>
                </a:solidFill>
              </a:rPr>
              <a:t>Producers can quickly edit any graphic in the Image Library. </a:t>
            </a:r>
            <a:endParaRPr lang="en-US" sz="1000" dirty="0" smtClean="0"/>
          </a:p>
          <a:p>
            <a:r>
              <a:rPr lang="en-US" sz="1000" b="1" dirty="0" smtClean="0">
                <a:solidFill>
                  <a:srgbClr val="0D0D0D"/>
                </a:solidFill>
              </a:rPr>
              <a:t>Custom Branded Graphics: </a:t>
            </a:r>
            <a:r>
              <a:rPr lang="en-US" sz="1000" dirty="0" smtClean="0">
                <a:solidFill>
                  <a:srgbClr val="0D0D0D"/>
                </a:solidFill>
              </a:rPr>
              <a:t>We create custom animated backgrounds for your TV stations which are automatically merged with Album play lists. This dramatically reduces turn-around time eliminating the need for Graphic Artists and CG Operators.</a:t>
            </a:r>
          </a:p>
          <a:p>
            <a:endParaRPr lang="en-US" sz="1000" dirty="0" smtClean="0">
              <a:solidFill>
                <a:srgbClr val="0D0D0D"/>
              </a:solidFill>
            </a:endParaRPr>
          </a:p>
        </p:txBody>
      </p:sp>
      <p:sp>
        <p:nvSpPr>
          <p:cNvPr id="7" name="TextBox 6"/>
          <p:cNvSpPr txBox="1"/>
          <p:nvPr/>
        </p:nvSpPr>
        <p:spPr>
          <a:xfrm>
            <a:off x="800100" y="927100"/>
            <a:ext cx="7073900" cy="923330"/>
          </a:xfrm>
          <a:prstGeom prst="rect">
            <a:avLst/>
          </a:prstGeom>
          <a:noFill/>
        </p:spPr>
        <p:txBody>
          <a:bodyPr wrap="square" rtlCol="0">
            <a:spAutoFit/>
          </a:bodyPr>
          <a:lstStyle/>
          <a:p>
            <a:pPr lvl="0"/>
            <a:r>
              <a:rPr lang="en-US" sz="1200" b="1" dirty="0" smtClean="0"/>
              <a:t>CG through the WEB. No Graphic Artist needed. </a:t>
            </a:r>
          </a:p>
          <a:p>
            <a:r>
              <a:rPr lang="en-US" sz="1000" dirty="0" smtClean="0"/>
              <a:t>For Producers, Pixelbling can bridge the gap for those early morning shows and those weekend shows that are NOT fully staffed with an Artist while reducing your creative cost.</a:t>
            </a:r>
            <a:r>
              <a:rPr lang="en-US" sz="1000" dirty="0" smtClean="0">
                <a:solidFill>
                  <a:srgbClr val="0D0D0D"/>
                </a:solidFill>
              </a:rPr>
              <a:t> CG through the web, easy to use web app. </a:t>
            </a:r>
            <a:r>
              <a:rPr lang="en-US" sz="1000" dirty="0" smtClean="0"/>
              <a:t>There is NO complicated software to download or to learn and it is very easy for producers to use.</a:t>
            </a:r>
            <a:endParaRPr lang="en-US" sz="1000" dirty="0" smtClean="0">
              <a:solidFill>
                <a:srgbClr val="0D0D0D"/>
              </a:solidFill>
              <a:cs typeface="Arial"/>
            </a:endParaRPr>
          </a:p>
          <a:p>
            <a:endParaRPr lang="en-US" sz="1000" dirty="0"/>
          </a:p>
        </p:txBody>
      </p:sp>
      <p:pic>
        <p:nvPicPr>
          <p:cNvPr id="8" name="Picture 7" descr="121202308.jpg"/>
          <p:cNvPicPr>
            <a:picLocks noChangeAspect="1"/>
          </p:cNvPicPr>
          <p:nvPr/>
        </p:nvPicPr>
        <p:blipFill>
          <a:blip r:embed="rId3"/>
          <a:stretch>
            <a:fillRect/>
          </a:stretch>
        </p:blipFill>
        <p:spPr>
          <a:xfrm>
            <a:off x="1854200" y="1706035"/>
            <a:ext cx="4813300" cy="3206654"/>
          </a:xfrm>
          <a:prstGeom prst="rect">
            <a:avLst/>
          </a:prstGeom>
        </p:spPr>
      </p:pic>
      <p:sp>
        <p:nvSpPr>
          <p:cNvPr id="9" name="TextBox 8"/>
          <p:cNvSpPr txBox="1"/>
          <p:nvPr/>
        </p:nvSpPr>
        <p:spPr>
          <a:xfrm>
            <a:off x="474132" y="6316702"/>
            <a:ext cx="4381500" cy="246221"/>
          </a:xfrm>
          <a:prstGeom prst="rect">
            <a:avLst/>
          </a:prstGeom>
          <a:noFill/>
        </p:spPr>
        <p:txBody>
          <a:bodyPr wrap="square" rtlCol="0">
            <a:spAutoFit/>
          </a:bodyPr>
          <a:lstStyle/>
          <a:p>
            <a:r>
              <a:rPr lang="en-US" sz="1000" dirty="0" smtClean="0"/>
              <a:t>If you have other questions please send us an email at  </a:t>
            </a:r>
            <a:r>
              <a:rPr lang="en-US" sz="1000" dirty="0" smtClean="0">
                <a:hlinkClick r:id="rId4"/>
              </a:rPr>
              <a:t>info@pixelbling.com</a:t>
            </a:r>
            <a:r>
              <a:rPr lang="en-US" sz="1000" dirty="0" smtClean="0"/>
              <a:t>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Box 7"/>
          <p:cNvSpPr txBox="1"/>
          <p:nvPr/>
        </p:nvSpPr>
        <p:spPr>
          <a:xfrm>
            <a:off x="304799" y="632135"/>
            <a:ext cx="6798734" cy="461665"/>
          </a:xfrm>
          <a:prstGeom prst="rect">
            <a:avLst/>
          </a:prstGeom>
          <a:noFill/>
        </p:spPr>
        <p:txBody>
          <a:bodyPr wrap="square" rtlCol="0">
            <a:spAutoFit/>
          </a:bodyPr>
          <a:lstStyle/>
          <a:p>
            <a:pPr lvl="0">
              <a:spcBef>
                <a:spcPct val="20000"/>
              </a:spcBef>
            </a:pPr>
            <a:r>
              <a:rPr lang="en-US" sz="1200" b="1" dirty="0" smtClean="0">
                <a:solidFill>
                  <a:srgbClr val="0D0D0D"/>
                </a:solidFill>
              </a:rPr>
              <a:t>Here are 6 templates that come with the advanced package: We can also  created a custom templates with your on air style or anything that fit your needs.</a:t>
            </a:r>
          </a:p>
        </p:txBody>
      </p:sp>
      <p:sp>
        <p:nvSpPr>
          <p:cNvPr id="16" name="TextBox 15"/>
          <p:cNvSpPr txBox="1"/>
          <p:nvPr/>
        </p:nvSpPr>
        <p:spPr>
          <a:xfrm>
            <a:off x="1524000" y="175736"/>
            <a:ext cx="5562600" cy="369332"/>
          </a:xfrm>
          <a:prstGeom prst="rect">
            <a:avLst/>
          </a:prstGeom>
          <a:noFill/>
        </p:spPr>
        <p:txBody>
          <a:bodyPr wrap="square" rtlCol="0" anchor="t">
            <a:spAutoFit/>
          </a:bodyPr>
          <a:lstStyle/>
          <a:p>
            <a:pPr algn="ctr">
              <a:spcAft>
                <a:spcPts val="600"/>
              </a:spcAft>
            </a:pPr>
            <a:r>
              <a:rPr lang="en-US" b="1" dirty="0" smtClean="0"/>
              <a:t>Template Examples</a:t>
            </a:r>
            <a:endParaRPr lang="en-US" b="1" dirty="0"/>
          </a:p>
        </p:txBody>
      </p:sp>
      <p:pic>
        <p:nvPicPr>
          <p:cNvPr id="19" name="Picture 18" descr="pixelbling.png"/>
          <p:cNvPicPr>
            <a:picLocks noChangeAspect="1"/>
          </p:cNvPicPr>
          <p:nvPr/>
        </p:nvPicPr>
        <p:blipFill>
          <a:blip r:embed="rId3"/>
          <a:stretch>
            <a:fillRect/>
          </a:stretch>
        </p:blipFill>
        <p:spPr>
          <a:xfrm>
            <a:off x="7239000" y="197239"/>
            <a:ext cx="1277878" cy="261549"/>
          </a:xfrm>
          <a:prstGeom prst="rect">
            <a:avLst/>
          </a:prstGeom>
        </p:spPr>
      </p:pic>
      <p:pic>
        <p:nvPicPr>
          <p:cNvPr id="20" name="Picture 19" descr="FS_KCEN_WEATHER.jpg"/>
          <p:cNvPicPr>
            <a:picLocks noChangeAspect="1"/>
          </p:cNvPicPr>
          <p:nvPr/>
        </p:nvPicPr>
        <p:blipFill>
          <a:blip r:embed="rId4"/>
          <a:stretch>
            <a:fillRect/>
          </a:stretch>
        </p:blipFill>
        <p:spPr>
          <a:xfrm>
            <a:off x="169334" y="1701917"/>
            <a:ext cx="2855875" cy="1606430"/>
          </a:xfrm>
          <a:prstGeom prst="rect">
            <a:avLst/>
          </a:prstGeom>
        </p:spPr>
      </p:pic>
      <p:pic>
        <p:nvPicPr>
          <p:cNvPr id="21" name="Picture 20" descr="FS_KCEN_BIRTHDAY.jpg"/>
          <p:cNvPicPr>
            <a:picLocks noChangeAspect="1"/>
          </p:cNvPicPr>
          <p:nvPr/>
        </p:nvPicPr>
        <p:blipFill>
          <a:blip r:embed="rId5"/>
          <a:stretch>
            <a:fillRect/>
          </a:stretch>
        </p:blipFill>
        <p:spPr>
          <a:xfrm>
            <a:off x="3107266" y="1696956"/>
            <a:ext cx="2868458" cy="1613508"/>
          </a:xfrm>
          <a:prstGeom prst="rect">
            <a:avLst/>
          </a:prstGeom>
        </p:spPr>
      </p:pic>
      <p:pic>
        <p:nvPicPr>
          <p:cNvPr id="22" name="Picture 21" descr="FS_KCEN_CONTEST.jpg"/>
          <p:cNvPicPr>
            <a:picLocks noChangeAspect="1"/>
          </p:cNvPicPr>
          <p:nvPr/>
        </p:nvPicPr>
        <p:blipFill>
          <a:blip r:embed="rId6"/>
          <a:stretch>
            <a:fillRect/>
          </a:stretch>
        </p:blipFill>
        <p:spPr>
          <a:xfrm>
            <a:off x="6036734" y="1693333"/>
            <a:ext cx="2859850" cy="1608665"/>
          </a:xfrm>
          <a:prstGeom prst="rect">
            <a:avLst/>
          </a:prstGeom>
        </p:spPr>
      </p:pic>
      <p:pic>
        <p:nvPicPr>
          <p:cNvPr id="10" name="Picture 9" descr="FS_KCEN_WEATHER.jpg"/>
          <p:cNvPicPr>
            <a:picLocks noChangeAspect="1"/>
          </p:cNvPicPr>
          <p:nvPr/>
        </p:nvPicPr>
        <p:blipFill>
          <a:blip r:embed="rId7"/>
          <a:stretch>
            <a:fillRect/>
          </a:stretch>
        </p:blipFill>
        <p:spPr>
          <a:xfrm>
            <a:off x="152401" y="3750856"/>
            <a:ext cx="2855875" cy="1606429"/>
          </a:xfrm>
          <a:prstGeom prst="rect">
            <a:avLst/>
          </a:prstGeom>
        </p:spPr>
      </p:pic>
      <p:pic>
        <p:nvPicPr>
          <p:cNvPr id="11" name="Picture 10" descr="FS_KCEN_BIRTHDAY.jpg"/>
          <p:cNvPicPr>
            <a:picLocks noChangeAspect="1"/>
          </p:cNvPicPr>
          <p:nvPr/>
        </p:nvPicPr>
        <p:blipFill>
          <a:blip r:embed="rId8"/>
          <a:stretch>
            <a:fillRect/>
          </a:stretch>
        </p:blipFill>
        <p:spPr>
          <a:xfrm>
            <a:off x="3090333" y="3745895"/>
            <a:ext cx="2868458" cy="1613507"/>
          </a:xfrm>
          <a:prstGeom prst="rect">
            <a:avLst/>
          </a:prstGeom>
        </p:spPr>
      </p:pic>
      <p:pic>
        <p:nvPicPr>
          <p:cNvPr id="12" name="Picture 11" descr="FS_KCEN_CONTEST.jpg"/>
          <p:cNvPicPr>
            <a:picLocks noChangeAspect="1"/>
          </p:cNvPicPr>
          <p:nvPr/>
        </p:nvPicPr>
        <p:blipFill>
          <a:blip r:embed="rId9"/>
          <a:stretch>
            <a:fillRect/>
          </a:stretch>
        </p:blipFill>
        <p:spPr>
          <a:xfrm>
            <a:off x="6019801" y="3742272"/>
            <a:ext cx="2859850" cy="1608666"/>
          </a:xfrm>
          <a:prstGeom prst="rect">
            <a:avLst/>
          </a:prstGeom>
        </p:spPr>
      </p:pic>
      <p:sp>
        <p:nvSpPr>
          <p:cNvPr id="13" name="TextBox 12"/>
          <p:cNvSpPr txBox="1"/>
          <p:nvPr/>
        </p:nvSpPr>
        <p:spPr>
          <a:xfrm>
            <a:off x="745066" y="1427324"/>
            <a:ext cx="1549401" cy="276999"/>
          </a:xfrm>
          <a:prstGeom prst="rect">
            <a:avLst/>
          </a:prstGeom>
          <a:noFill/>
        </p:spPr>
        <p:txBody>
          <a:bodyPr wrap="square" rtlCol="0">
            <a:spAutoFit/>
          </a:bodyPr>
          <a:lstStyle/>
          <a:p>
            <a:pPr lvl="0" algn="ctr">
              <a:spcBef>
                <a:spcPct val="20000"/>
              </a:spcBef>
            </a:pPr>
            <a:r>
              <a:rPr lang="en-US" sz="1200" b="1" dirty="0" smtClean="0"/>
              <a:t>Weather</a:t>
            </a:r>
          </a:p>
        </p:txBody>
      </p:sp>
      <p:sp>
        <p:nvSpPr>
          <p:cNvPr id="14" name="TextBox 13"/>
          <p:cNvSpPr txBox="1"/>
          <p:nvPr/>
        </p:nvSpPr>
        <p:spPr>
          <a:xfrm>
            <a:off x="3767666" y="1427324"/>
            <a:ext cx="1549401" cy="276999"/>
          </a:xfrm>
          <a:prstGeom prst="rect">
            <a:avLst/>
          </a:prstGeom>
          <a:noFill/>
        </p:spPr>
        <p:txBody>
          <a:bodyPr wrap="square" rtlCol="0">
            <a:spAutoFit/>
          </a:bodyPr>
          <a:lstStyle/>
          <a:p>
            <a:pPr lvl="0" algn="ctr">
              <a:spcBef>
                <a:spcPct val="20000"/>
              </a:spcBef>
            </a:pPr>
            <a:r>
              <a:rPr lang="en-US" sz="1200" b="1" dirty="0" smtClean="0"/>
              <a:t>Celebrity Birthdays</a:t>
            </a:r>
          </a:p>
        </p:txBody>
      </p:sp>
      <p:sp>
        <p:nvSpPr>
          <p:cNvPr id="17" name="TextBox 16"/>
          <p:cNvSpPr txBox="1"/>
          <p:nvPr/>
        </p:nvSpPr>
        <p:spPr>
          <a:xfrm>
            <a:off x="6646332" y="1427324"/>
            <a:ext cx="1549401" cy="276999"/>
          </a:xfrm>
          <a:prstGeom prst="rect">
            <a:avLst/>
          </a:prstGeom>
          <a:noFill/>
        </p:spPr>
        <p:txBody>
          <a:bodyPr wrap="square" rtlCol="0">
            <a:spAutoFit/>
          </a:bodyPr>
          <a:lstStyle/>
          <a:p>
            <a:pPr lvl="0" algn="ctr">
              <a:spcBef>
                <a:spcPct val="20000"/>
              </a:spcBef>
            </a:pPr>
            <a:r>
              <a:rPr lang="en-US" sz="1200" b="1" dirty="0" smtClean="0"/>
              <a:t>Birthdays</a:t>
            </a:r>
          </a:p>
        </p:txBody>
      </p:sp>
      <p:sp>
        <p:nvSpPr>
          <p:cNvPr id="23" name="TextBox 22"/>
          <p:cNvSpPr txBox="1"/>
          <p:nvPr/>
        </p:nvSpPr>
        <p:spPr>
          <a:xfrm>
            <a:off x="778933" y="3476263"/>
            <a:ext cx="1549401" cy="276999"/>
          </a:xfrm>
          <a:prstGeom prst="rect">
            <a:avLst/>
          </a:prstGeom>
          <a:noFill/>
        </p:spPr>
        <p:txBody>
          <a:bodyPr wrap="square" rtlCol="0">
            <a:spAutoFit/>
          </a:bodyPr>
          <a:lstStyle/>
          <a:p>
            <a:pPr lvl="0" algn="ctr">
              <a:spcBef>
                <a:spcPct val="20000"/>
              </a:spcBef>
            </a:pPr>
            <a:r>
              <a:rPr lang="en-US" sz="1200" b="1" dirty="0" smtClean="0"/>
              <a:t>Mug shots</a:t>
            </a:r>
          </a:p>
        </p:txBody>
      </p:sp>
      <p:sp>
        <p:nvSpPr>
          <p:cNvPr id="24" name="TextBox 23"/>
          <p:cNvSpPr txBox="1"/>
          <p:nvPr/>
        </p:nvSpPr>
        <p:spPr>
          <a:xfrm>
            <a:off x="3801533" y="3476263"/>
            <a:ext cx="1549401" cy="276999"/>
          </a:xfrm>
          <a:prstGeom prst="rect">
            <a:avLst/>
          </a:prstGeom>
          <a:noFill/>
        </p:spPr>
        <p:txBody>
          <a:bodyPr wrap="square" rtlCol="0">
            <a:spAutoFit/>
          </a:bodyPr>
          <a:lstStyle/>
          <a:p>
            <a:pPr lvl="0" algn="ctr">
              <a:spcBef>
                <a:spcPct val="20000"/>
              </a:spcBef>
            </a:pPr>
            <a:r>
              <a:rPr lang="en-US" sz="1200" b="1" dirty="0" smtClean="0"/>
              <a:t>Facebook</a:t>
            </a:r>
          </a:p>
        </p:txBody>
      </p:sp>
      <p:sp>
        <p:nvSpPr>
          <p:cNvPr id="25" name="TextBox 24"/>
          <p:cNvSpPr txBox="1"/>
          <p:nvPr/>
        </p:nvSpPr>
        <p:spPr>
          <a:xfrm>
            <a:off x="6680199" y="3476263"/>
            <a:ext cx="1549401" cy="276999"/>
          </a:xfrm>
          <a:prstGeom prst="rect">
            <a:avLst/>
          </a:prstGeom>
          <a:noFill/>
        </p:spPr>
        <p:txBody>
          <a:bodyPr wrap="square" rtlCol="0">
            <a:spAutoFit/>
          </a:bodyPr>
          <a:lstStyle/>
          <a:p>
            <a:pPr lvl="0" algn="ctr">
              <a:spcBef>
                <a:spcPct val="20000"/>
              </a:spcBef>
            </a:pPr>
            <a:r>
              <a:rPr lang="en-US" sz="1200" b="1" dirty="0" smtClean="0"/>
              <a:t>Twitter</a:t>
            </a:r>
          </a:p>
        </p:txBody>
      </p:sp>
      <p:sp>
        <p:nvSpPr>
          <p:cNvPr id="26" name="TextBox 25"/>
          <p:cNvSpPr txBox="1"/>
          <p:nvPr/>
        </p:nvSpPr>
        <p:spPr>
          <a:xfrm>
            <a:off x="304800" y="5924607"/>
            <a:ext cx="8610600" cy="276999"/>
          </a:xfrm>
          <a:prstGeom prst="rect">
            <a:avLst/>
          </a:prstGeom>
          <a:noFill/>
        </p:spPr>
        <p:txBody>
          <a:bodyPr wrap="square" rtlCol="0">
            <a:spAutoFit/>
          </a:bodyPr>
          <a:lstStyle/>
          <a:p>
            <a:pPr algn="ctr"/>
            <a:r>
              <a:rPr lang="en-US" sz="1200" b="1" dirty="0" smtClean="0"/>
              <a:t>Send us an email </a:t>
            </a:r>
            <a:r>
              <a:rPr lang="en-US" sz="1000" u="sng" dirty="0" smtClean="0">
                <a:hlinkClick r:id="rId10"/>
              </a:rPr>
              <a:t>info@pixelbling.com</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304800" y="585788"/>
            <a:ext cx="8610600" cy="1046440"/>
          </a:xfrm>
          <a:prstGeom prst="rect">
            <a:avLst/>
          </a:prstGeom>
          <a:noFill/>
        </p:spPr>
        <p:txBody>
          <a:bodyPr wrap="square" rtlCol="0">
            <a:spAutoFit/>
          </a:bodyPr>
          <a:lstStyle/>
          <a:p>
            <a:r>
              <a:rPr lang="en-US" sz="1200" b="1" dirty="0" smtClean="0"/>
              <a:t>What is a scan converter?</a:t>
            </a:r>
          </a:p>
          <a:p>
            <a:r>
              <a:rPr lang="en-US" sz="1000" dirty="0" smtClean="0"/>
              <a:t>Most facilities are set up to view a PC desktop as a video source using a Scan Converter. There are many to choose from but you MUST KNOW which one will work best with your </a:t>
            </a:r>
            <a:r>
              <a:rPr lang="en-US" sz="1000" smtClean="0"/>
              <a:t>control room. </a:t>
            </a:r>
            <a:r>
              <a:rPr lang="en-US" sz="1000" dirty="0" smtClean="0"/>
              <a:t>If you currently do not have one speak with your Tech dept or we suggest your Tech dept contact us at </a:t>
            </a:r>
            <a:r>
              <a:rPr lang="en-US" sz="1000" dirty="0" smtClean="0">
                <a:hlinkClick r:id="rId2"/>
              </a:rPr>
              <a:t>support@pixelbling.com</a:t>
            </a:r>
            <a:r>
              <a:rPr lang="en-US" sz="1000" dirty="0" smtClean="0"/>
              <a:t>. However we currently use </a:t>
            </a:r>
            <a:r>
              <a:rPr lang="en-US" sz="1000" b="1" dirty="0" err="1" smtClean="0"/>
              <a:t>BrightEye</a:t>
            </a:r>
            <a:r>
              <a:rPr lang="en-US" sz="1000" b="1" dirty="0" smtClean="0"/>
              <a:t> </a:t>
            </a:r>
            <a:r>
              <a:rPr lang="en-US" sz="1000" b="1" dirty="0" err="1" smtClean="0"/>
              <a:t>Mitto</a:t>
            </a:r>
            <a:r>
              <a:rPr lang="en-US" sz="1000" b="1" dirty="0" smtClean="0"/>
              <a:t> 3G/HD/SD Scan Converter. The website is: </a:t>
            </a:r>
            <a:r>
              <a:rPr lang="en-US" sz="1000" b="1" dirty="0" smtClean="0">
                <a:hlinkClick r:id="rId3"/>
              </a:rPr>
              <a:t>http://www.ensembledesigns.com</a:t>
            </a:r>
            <a:r>
              <a:rPr lang="en-US" sz="1000" dirty="0" smtClean="0"/>
              <a:t>  This schematic shows how to connect it. The PC is connected to a scan converter, the scan converter is connected to a production switcher. </a:t>
            </a:r>
          </a:p>
          <a:p>
            <a:r>
              <a:rPr lang="en-US" sz="1000" dirty="0" smtClean="0"/>
              <a:t> </a:t>
            </a:r>
            <a:endParaRPr lang="en-US" sz="1000" dirty="0"/>
          </a:p>
        </p:txBody>
      </p:sp>
      <p:pic>
        <p:nvPicPr>
          <p:cNvPr id="10" name="Picture 9" descr="TECHNICAL_10b.jpg"/>
          <p:cNvPicPr>
            <a:picLocks noChangeAspect="1"/>
          </p:cNvPicPr>
          <p:nvPr/>
        </p:nvPicPr>
        <p:blipFill>
          <a:blip r:embed="rId4"/>
          <a:stretch>
            <a:fillRect/>
          </a:stretch>
        </p:blipFill>
        <p:spPr>
          <a:xfrm>
            <a:off x="1219200" y="1752600"/>
            <a:ext cx="6320135" cy="3276600"/>
          </a:xfrm>
          <a:prstGeom prst="rect">
            <a:avLst/>
          </a:prstGeom>
        </p:spPr>
      </p:pic>
      <p:sp>
        <p:nvSpPr>
          <p:cNvPr id="11" name="TextBox 10"/>
          <p:cNvSpPr txBox="1"/>
          <p:nvPr/>
        </p:nvSpPr>
        <p:spPr>
          <a:xfrm>
            <a:off x="304800" y="5465802"/>
            <a:ext cx="8572500" cy="553998"/>
          </a:xfrm>
          <a:prstGeom prst="rect">
            <a:avLst/>
          </a:prstGeom>
          <a:noFill/>
        </p:spPr>
        <p:txBody>
          <a:bodyPr wrap="square" rtlCol="0">
            <a:spAutoFit/>
          </a:bodyPr>
          <a:lstStyle/>
          <a:p>
            <a:r>
              <a:rPr lang="en-US" sz="1000" dirty="0" smtClean="0"/>
              <a:t>If you have other questions please send us a email at </a:t>
            </a:r>
            <a:r>
              <a:rPr lang="en-US" sz="1000" u="sng" dirty="0" smtClean="0">
                <a:hlinkClick r:id="rId2"/>
              </a:rPr>
              <a:t>support@pixelbling.com</a:t>
            </a:r>
            <a:r>
              <a:rPr lang="en-US" sz="1000" dirty="0" smtClean="0"/>
              <a:t> or </a:t>
            </a:r>
            <a:r>
              <a:rPr lang="en-US" sz="1000" dirty="0" smtClean="0">
                <a:hlinkClick r:id="rId5"/>
              </a:rPr>
              <a:t>info@pixelbling.com</a:t>
            </a:r>
            <a:r>
              <a:rPr lang="en-US" sz="1000" dirty="0" smtClean="0"/>
              <a:t> and we will get back to you shortly. Thank you for choosing Pixelbling.</a:t>
            </a:r>
          </a:p>
          <a:p>
            <a:endParaRPr lang="en-US" sz="1000" dirty="0"/>
          </a:p>
        </p:txBody>
      </p:sp>
      <p:pic>
        <p:nvPicPr>
          <p:cNvPr id="5" name="Picture 4" descr="pixelbling.png"/>
          <p:cNvPicPr>
            <a:picLocks noChangeAspect="1"/>
          </p:cNvPicPr>
          <p:nvPr/>
        </p:nvPicPr>
        <p:blipFill>
          <a:blip r:embed="rId6"/>
          <a:stretch>
            <a:fillRect/>
          </a:stretch>
        </p:blipFill>
        <p:spPr>
          <a:xfrm>
            <a:off x="7239000" y="324239"/>
            <a:ext cx="1277878" cy="2615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7576</TotalTime>
  <Words>824</Words>
  <Application>Microsoft Macintosh PowerPoint</Application>
  <PresentationFormat>On-screen Show (4:3)</PresentationFormat>
  <Paragraphs>61</Paragraphs>
  <Slides>7</Slides>
  <Notes>2</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Manager/>
  <Company>rangebrothers.com</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victor rangel</dc:creator>
  <cp:keywords/>
  <dc:description/>
  <cp:lastModifiedBy>USA.NET</cp:lastModifiedBy>
  <cp:revision>326</cp:revision>
  <dcterms:created xsi:type="dcterms:W3CDTF">2013-05-01T14:15:54Z</dcterms:created>
  <dcterms:modified xsi:type="dcterms:W3CDTF">2013-05-01T14:21:43Z</dcterms:modified>
  <cp:category/>
</cp:coreProperties>
</file>