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viewProps.xml" ContentType="application/vnd.openxmlformats-officedocument.presentationml.viewProps+xml"/>
  <Override PartName="/docProps/core.xml" ContentType="application/vnd.openxmlformats-package.core-properties+xml"/>
  <Override PartName="/ppt/slideMasters/slideMaster1.xml" ContentType="application/vnd.openxmlformats-officedocument.presentationml.slideMaster+xml"/>
  <Default Extension="bin" ContentType="application/vnd.openxmlformats-officedocument.presentationml.printerSettings"/>
  <Default Extension="rels" ContentType="application/vnd.openxmlformats-package.relationship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7"/>
  </p:notesMasterIdLst>
  <p:sldIdLst>
    <p:sldId id="260" r:id="rId2"/>
    <p:sldId id="257" r:id="rId3"/>
    <p:sldId id="256" r:id="rId4"/>
    <p:sldId id="258" r:id="rId5"/>
    <p:sldId id="259"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horzBarState="maximized">
    <p:restoredLeft sz="7101" autoAdjust="0"/>
    <p:restoredTop sz="94660" autoAdjust="0"/>
  </p:normalViewPr>
  <p:slideViewPr>
    <p:cSldViewPr snapToGrid="0">
      <p:cViewPr>
        <p:scale>
          <a:sx n="100" d="100"/>
          <a:sy n="100" d="100"/>
        </p:scale>
        <p:origin x="-1416" y="-472"/>
      </p:cViewPr>
      <p:guideLst>
        <p:guide orient="horz" pos="179"/>
        <p:guide pos="176"/>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interSettings" Target="printerSettings/printerSettings1.bin"/><Relationship Id="rId4" Type="http://schemas.openxmlformats.org/officeDocument/2006/relationships/slide" Target="slides/slide3.xml"/><Relationship Id="rId10" Type="http://schemas.openxmlformats.org/officeDocument/2006/relationships/viewProps" Target="viewProps.xml"/><Relationship Id="rId5" Type="http://schemas.openxmlformats.org/officeDocument/2006/relationships/slide" Target="slides/slide4.xml"/><Relationship Id="rId7" Type="http://schemas.openxmlformats.org/officeDocument/2006/relationships/notesMaster" Target="notesMasters/notesMaster1.xml"/><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9" Type="http://schemas.openxmlformats.org/officeDocument/2006/relationships/presProps" Target="presProps.xml"/><Relationship Id="rId3" Type="http://schemas.openxmlformats.org/officeDocument/2006/relationships/slide" Target="slides/slide2.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47B6E0-55F9-5948-932D-9982DC1D777B}" type="datetimeFigureOut">
              <a:rPr lang="en-US" smtClean="0"/>
              <a:pPr/>
              <a:t>3/18/13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531D7D-4CA4-2B4F-88B9-C08773A9CEC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531D7D-4CA4-2B4F-88B9-C08773A9CECA}"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3/18/13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3/18/13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3/18/13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3/18/13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2AF630-A247-B548-8456-78CEAC9C051F}" type="datetimeFigureOut">
              <a:rPr lang="en-US" smtClean="0"/>
              <a:pPr/>
              <a:t>3/18/13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2AF630-A247-B548-8456-78CEAC9C051F}" type="datetimeFigureOut">
              <a:rPr lang="en-US" smtClean="0"/>
              <a:pPr/>
              <a:t>3/18/13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2AF630-A247-B548-8456-78CEAC9C051F}" type="datetimeFigureOut">
              <a:rPr lang="en-US" smtClean="0"/>
              <a:pPr/>
              <a:t>3/18/13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2AF630-A247-B548-8456-78CEAC9C051F}" type="datetimeFigureOut">
              <a:rPr lang="en-US" smtClean="0"/>
              <a:pPr/>
              <a:t>3/18/13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AF630-A247-B548-8456-78CEAC9C051F}" type="datetimeFigureOut">
              <a:rPr lang="en-US" smtClean="0"/>
              <a:pPr/>
              <a:t>3/18/13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AF630-A247-B548-8456-78CEAC9C051F}" type="datetimeFigureOut">
              <a:rPr lang="en-US" smtClean="0"/>
              <a:pPr/>
              <a:t>3/18/13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AF630-A247-B548-8456-78CEAC9C051F}" type="datetimeFigureOut">
              <a:rPr lang="en-US" smtClean="0"/>
              <a:pPr/>
              <a:t>3/18/13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AF630-A247-B548-8456-78CEAC9C051F}" type="datetimeFigureOut">
              <a:rPr lang="en-US" smtClean="0"/>
              <a:pPr/>
              <a:t>3/18/13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F07B2-D8D8-A04B-9FC0-209F0DB300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hyperlink" Target="http://www.pixelbling.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4" Type="http://schemas.openxmlformats.org/officeDocument/2006/relationships/image" Target="../media/image5.jpeg"/><Relationship Id="rId5" Type="http://schemas.openxmlformats.org/officeDocument/2006/relationships/image" Target="../media/image6.jpeg"/><Relationship Id="rId7"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info@pixelbling.com" TargetMode="External"/><Relationship Id="rId6" Type="http://schemas.openxmlformats.org/officeDocument/2006/relationships/image" Target="../media/image7.jpeg"/></Relationships>
</file>

<file path=ppt/slides/_rels/slide5.xml.rels><?xml version="1.0" encoding="UTF-8" standalone="yes"?>
<Relationships xmlns="http://schemas.openxmlformats.org/package/2006/relationships"><Relationship Id="rId4" Type="http://schemas.openxmlformats.org/officeDocument/2006/relationships/hyperlink" Target="mailto:info@pixelbling.com" TargetMode="External"/><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xelbling.png"/>
          <p:cNvPicPr>
            <a:picLocks noChangeAspect="1"/>
          </p:cNvPicPr>
          <p:nvPr/>
        </p:nvPicPr>
        <p:blipFill>
          <a:blip r:embed="rId2"/>
          <a:stretch>
            <a:fillRect/>
          </a:stretch>
        </p:blipFill>
        <p:spPr>
          <a:xfrm>
            <a:off x="1859278" y="2349500"/>
            <a:ext cx="5257800" cy="1076137"/>
          </a:xfrm>
          <a:prstGeom prst="rect">
            <a:avLst/>
          </a:prstGeom>
        </p:spPr>
      </p:pic>
      <p:sp>
        <p:nvSpPr>
          <p:cNvPr id="5" name="TextBox 4"/>
          <p:cNvSpPr txBox="1"/>
          <p:nvPr/>
        </p:nvSpPr>
        <p:spPr>
          <a:xfrm>
            <a:off x="1871132" y="3608969"/>
            <a:ext cx="5215467" cy="369332"/>
          </a:xfrm>
          <a:prstGeom prst="rect">
            <a:avLst/>
          </a:prstGeom>
          <a:noFill/>
        </p:spPr>
        <p:txBody>
          <a:bodyPr wrap="square" rtlCol="0" anchor="t">
            <a:spAutoFit/>
          </a:bodyPr>
          <a:lstStyle/>
          <a:p>
            <a:pPr algn="ctr">
              <a:spcAft>
                <a:spcPts val="600"/>
              </a:spcAft>
            </a:pPr>
            <a:r>
              <a:rPr lang="en-US" b="1" dirty="0" smtClean="0"/>
              <a:t>Overview for WBIR</a:t>
            </a:r>
            <a:endParaRPr lang="en-US" b="1" dirty="0"/>
          </a:p>
        </p:txBody>
      </p:sp>
      <p:sp>
        <p:nvSpPr>
          <p:cNvPr id="6" name="TextBox 5"/>
          <p:cNvSpPr txBox="1"/>
          <p:nvPr/>
        </p:nvSpPr>
        <p:spPr>
          <a:xfrm>
            <a:off x="1913464" y="5200702"/>
            <a:ext cx="5215467" cy="646331"/>
          </a:xfrm>
          <a:prstGeom prst="rect">
            <a:avLst/>
          </a:prstGeom>
          <a:noFill/>
        </p:spPr>
        <p:txBody>
          <a:bodyPr vert="horz" wrap="square" rtlCol="0" anchor="t">
            <a:spAutoFit/>
          </a:bodyPr>
          <a:lstStyle/>
          <a:p>
            <a:pPr algn="ctr"/>
            <a:r>
              <a:rPr lang="en-US" b="1" dirty="0" smtClean="0"/>
              <a:t>User: </a:t>
            </a:r>
            <a:r>
              <a:rPr lang="en-US" b="1" dirty="0" err="1" smtClean="0"/>
              <a:t>kcen</a:t>
            </a:r>
            <a:endParaRPr lang="en-US" b="1" dirty="0" smtClean="0"/>
          </a:p>
          <a:p>
            <a:pPr algn="ctr"/>
            <a:r>
              <a:rPr lang="en-US" b="1" dirty="0" smtClean="0"/>
              <a:t>Password: pass12</a:t>
            </a:r>
          </a:p>
        </p:txBody>
      </p:sp>
      <p:sp>
        <p:nvSpPr>
          <p:cNvPr id="7" name="TextBox 6">
            <a:hlinkClick r:id="rId3" tooltip="www.pixelbling.com" highlightClick="1"/>
            <a:hlinkHover r:id="rId3" highlightClick="1"/>
          </p:cNvPr>
          <p:cNvSpPr txBox="1"/>
          <p:nvPr/>
        </p:nvSpPr>
        <p:spPr>
          <a:xfrm>
            <a:off x="3200399" y="4728634"/>
            <a:ext cx="2836333" cy="369332"/>
          </a:xfrm>
          <a:prstGeom prst="rect">
            <a:avLst/>
          </a:prstGeom>
          <a:solidFill>
            <a:srgbClr val="FFC24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b="1" dirty="0" err="1" smtClean="0">
                <a:solidFill>
                  <a:schemeClr val="tx1">
                    <a:lumMod val="65000"/>
                    <a:lumOff val="35000"/>
                  </a:schemeClr>
                </a:solidFill>
              </a:rPr>
              <a:t>www.pixelbling.com</a:t>
            </a:r>
            <a:endParaRPr lang="en-US" b="1" dirty="0">
              <a:solidFill>
                <a:schemeClr val="tx1">
                  <a:lumMod val="65000"/>
                  <a:lumOff val="35000"/>
                </a:schemeClr>
              </a:solidFill>
            </a:endParaRPr>
          </a:p>
        </p:txBody>
      </p:sp>
      <p:sp>
        <p:nvSpPr>
          <p:cNvPr id="8" name="TextBox 7"/>
          <p:cNvSpPr txBox="1"/>
          <p:nvPr/>
        </p:nvSpPr>
        <p:spPr>
          <a:xfrm>
            <a:off x="1473201" y="5920369"/>
            <a:ext cx="5918198" cy="369332"/>
          </a:xfrm>
          <a:prstGeom prst="rect">
            <a:avLst/>
          </a:prstGeom>
          <a:noFill/>
        </p:spPr>
        <p:txBody>
          <a:bodyPr vert="horz" wrap="square" rtlCol="0" anchor="t">
            <a:spAutoFit/>
          </a:bodyPr>
          <a:lstStyle/>
          <a:p>
            <a:pPr algn="ctr"/>
            <a:r>
              <a:rPr lang="en-US" b="1" dirty="0" smtClean="0"/>
              <a:t>Send Test Photos to:</a:t>
            </a:r>
            <a:r>
              <a:rPr lang="en-US" dirty="0" smtClean="0"/>
              <a:t>     </a:t>
            </a:r>
            <a:r>
              <a:rPr lang="en-US" dirty="0" err="1" smtClean="0"/>
              <a:t>kcen@pixelbling.com</a:t>
            </a:r>
            <a:r>
              <a:rPr lang="en-US" dirty="0" smtClean="0"/>
              <a:t>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UGC Flowchart_Camerapones.jpg"/>
          <p:cNvPicPr>
            <a:picLocks noChangeAspect="1"/>
          </p:cNvPicPr>
          <p:nvPr/>
        </p:nvPicPr>
        <p:blipFill>
          <a:blip r:embed="rId2"/>
          <a:stretch>
            <a:fillRect/>
          </a:stretch>
        </p:blipFill>
        <p:spPr>
          <a:xfrm>
            <a:off x="0" y="608591"/>
            <a:ext cx="9165801" cy="6249409"/>
          </a:xfrm>
          <a:prstGeom prst="rect">
            <a:avLst/>
          </a:prstGeom>
        </p:spPr>
      </p:pic>
      <p:sp>
        <p:nvSpPr>
          <p:cNvPr id="6" name="TextBox 5"/>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Maximize User Generated Content (UCG)</a:t>
            </a:r>
            <a:endParaRPr lang="en-US" b="1" dirty="0"/>
          </a:p>
        </p:txBody>
      </p:sp>
      <p:sp>
        <p:nvSpPr>
          <p:cNvPr id="7" name="TextBox 6"/>
          <p:cNvSpPr txBox="1"/>
          <p:nvPr/>
        </p:nvSpPr>
        <p:spPr>
          <a:xfrm>
            <a:off x="304801" y="674469"/>
            <a:ext cx="3314700" cy="1569660"/>
          </a:xfrm>
          <a:prstGeom prst="rect">
            <a:avLst/>
          </a:prstGeom>
          <a:noFill/>
        </p:spPr>
        <p:txBody>
          <a:bodyPr wrap="square" rtlCol="0">
            <a:spAutoFit/>
          </a:bodyPr>
          <a:lstStyle/>
          <a:p>
            <a:pPr lvl="0">
              <a:spcBef>
                <a:spcPct val="20000"/>
              </a:spcBef>
            </a:pPr>
            <a:r>
              <a:rPr lang="en-US" sz="1200" b="1" dirty="0" smtClean="0">
                <a:solidFill>
                  <a:srgbClr val="0D0D0D"/>
                </a:solidFill>
              </a:rPr>
              <a:t>Access to viewer (UGC) photos instantly </a:t>
            </a:r>
          </a:p>
          <a:p>
            <a:pPr lvl="0">
              <a:spcBef>
                <a:spcPct val="20000"/>
              </a:spcBef>
              <a:buFont typeface="Arial"/>
              <a:buChar char="•"/>
            </a:pPr>
            <a:r>
              <a:rPr lang="en-US" sz="1000" dirty="0" smtClean="0">
                <a:solidFill>
                  <a:srgbClr val="0D0D0D"/>
                </a:solidFill>
              </a:rPr>
              <a:t>Quickly get content from YOUR viewers to Internet and Air</a:t>
            </a:r>
            <a:endParaRPr lang="en-US" sz="1000" dirty="0" smtClean="0"/>
          </a:p>
          <a:p>
            <a:pPr>
              <a:spcBef>
                <a:spcPct val="20000"/>
              </a:spcBef>
              <a:buFont typeface="Arial"/>
              <a:buChar char="•"/>
            </a:pPr>
            <a:r>
              <a:rPr lang="en-US" sz="1000" dirty="0" smtClean="0"/>
              <a:t>Build a community of citizen journalists</a:t>
            </a:r>
          </a:p>
          <a:p>
            <a:pPr lvl="0">
              <a:spcBef>
                <a:spcPct val="20000"/>
              </a:spcBef>
              <a:buFont typeface="Arial"/>
              <a:buChar char="•"/>
            </a:pPr>
            <a:r>
              <a:rPr lang="en-US" sz="1000" dirty="0" smtClean="0"/>
              <a:t>Crowd Sourced Real Time News</a:t>
            </a:r>
          </a:p>
          <a:p>
            <a:pPr lvl="0">
              <a:spcBef>
                <a:spcPct val="20000"/>
              </a:spcBef>
              <a:buFont typeface="Arial"/>
              <a:buChar char="•"/>
            </a:pPr>
            <a:r>
              <a:rPr lang="en-US" sz="1000" dirty="0" smtClean="0"/>
              <a:t>Maximize newsgathering resources</a:t>
            </a:r>
          </a:p>
          <a:p>
            <a:pPr>
              <a:spcBef>
                <a:spcPct val="20000"/>
              </a:spcBef>
            </a:pPr>
            <a:endParaRPr lang="en-US" sz="1000" dirty="0" smtClean="0"/>
          </a:p>
          <a:p>
            <a:pPr>
              <a:spcBef>
                <a:spcPct val="20000"/>
              </a:spcBef>
              <a:buFont typeface="Arial"/>
              <a:buChar char="•"/>
            </a:pPr>
            <a:endParaRPr lang="en-US" sz="1000" b="1" dirty="0" smtClean="0"/>
          </a:p>
          <a:p>
            <a:pPr lvl="0">
              <a:spcBef>
                <a:spcPct val="20000"/>
              </a:spcBef>
              <a:buFont typeface="Arial"/>
              <a:buChar char="•"/>
            </a:pPr>
            <a:endParaRPr lang="en-US" sz="1000" dirty="0" smtClean="0"/>
          </a:p>
        </p:txBody>
      </p:sp>
      <p:pic>
        <p:nvPicPr>
          <p:cNvPr id="13" name="Picture 12" descr="pixelbling.png"/>
          <p:cNvPicPr>
            <a:picLocks noChangeAspect="1"/>
          </p:cNvPicPr>
          <p:nvPr/>
        </p:nvPicPr>
        <p:blipFill>
          <a:blip r:embed="rId3"/>
          <a:stretch>
            <a:fillRect/>
          </a:stretch>
        </p:blipFill>
        <p:spPr>
          <a:xfrm>
            <a:off x="7239000" y="197239"/>
            <a:ext cx="1277878" cy="261549"/>
          </a:xfrm>
          <a:prstGeom prst="rect">
            <a:avLst/>
          </a:prstGeom>
        </p:spPr>
      </p:pic>
      <p:sp>
        <p:nvSpPr>
          <p:cNvPr id="15" name="TextBox 14"/>
          <p:cNvSpPr txBox="1"/>
          <p:nvPr/>
        </p:nvSpPr>
        <p:spPr>
          <a:xfrm>
            <a:off x="279400" y="1759297"/>
            <a:ext cx="2565400" cy="1477328"/>
          </a:xfrm>
          <a:prstGeom prst="rect">
            <a:avLst/>
          </a:prstGeom>
          <a:noFill/>
        </p:spPr>
        <p:txBody>
          <a:bodyPr wrap="square" rtlCol="0">
            <a:spAutoFit/>
          </a:bodyPr>
          <a:lstStyle/>
          <a:p>
            <a:pPr lvl="0">
              <a:spcBef>
                <a:spcPct val="20000"/>
              </a:spcBef>
            </a:pPr>
            <a:r>
              <a:rPr lang="en-US" sz="900" b="1" dirty="0" smtClean="0">
                <a:solidFill>
                  <a:srgbClr val="0D0D0D"/>
                </a:solidFill>
              </a:rPr>
              <a:t>*The Smart Phone</a:t>
            </a:r>
          </a:p>
          <a:p>
            <a:r>
              <a:rPr lang="en-US" sz="900" dirty="0" smtClean="0">
                <a:solidFill>
                  <a:srgbClr val="0D0D0D"/>
                </a:solidFill>
              </a:rPr>
              <a:t>Nearly half  the U.S. Population use smart phones and that’s over 130 million smart phones in use. The majority of the Mobile Phone Imagery submitted to local News outlets are weather and event related.</a:t>
            </a:r>
            <a:r>
              <a:rPr lang="en-US" sz="900" dirty="0" smtClean="0"/>
              <a:t> The beauty of phone photography is the  speed &amp; versatility.</a:t>
            </a:r>
            <a:r>
              <a:rPr lang="en-US" sz="900" dirty="0" smtClean="0">
                <a:solidFill>
                  <a:srgbClr val="0D0D0D"/>
                </a:solidFill>
              </a:rPr>
              <a:t> All this User Generated Content (UGC) can be accessed and compiled with your brand, On-Air and Online using Pixelbling while generating revenue.</a:t>
            </a:r>
          </a:p>
          <a:p>
            <a:endParaRPr lang="en-US" sz="900" dirty="0" smtClean="0">
              <a:solidFill>
                <a:srgbClr val="0D0D0D"/>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304800" y="685800"/>
            <a:ext cx="3810000" cy="830997"/>
          </a:xfrm>
          <a:prstGeom prst="rect">
            <a:avLst/>
          </a:prstGeom>
          <a:noFill/>
        </p:spPr>
        <p:txBody>
          <a:bodyPr wrap="square" rtlCol="0">
            <a:spAutoFit/>
          </a:bodyPr>
          <a:lstStyle/>
          <a:p>
            <a:pPr lvl="0">
              <a:spcBef>
                <a:spcPct val="20000"/>
              </a:spcBef>
            </a:pPr>
            <a:r>
              <a:rPr lang="en-US" sz="1200" b="1" dirty="0" smtClean="0">
                <a:solidFill>
                  <a:srgbClr val="0D0D0D"/>
                </a:solidFill>
              </a:rPr>
              <a:t>Generate revenue through sponsorship</a:t>
            </a:r>
          </a:p>
          <a:p>
            <a:pPr>
              <a:spcBef>
                <a:spcPct val="20000"/>
              </a:spcBef>
              <a:buFont typeface="Arial"/>
              <a:buChar char="•"/>
            </a:pPr>
            <a:r>
              <a:rPr lang="en-US" sz="1000" dirty="0" smtClean="0"/>
              <a:t>Promote Weather brand</a:t>
            </a:r>
          </a:p>
          <a:p>
            <a:pPr lvl="0">
              <a:spcBef>
                <a:spcPct val="20000"/>
              </a:spcBef>
              <a:buFont typeface="Arial"/>
              <a:buChar char="•"/>
            </a:pPr>
            <a:r>
              <a:rPr lang="en-US" sz="1000" dirty="0" smtClean="0"/>
              <a:t>Easy to tag any Sponsored Logo to a full screen</a:t>
            </a:r>
          </a:p>
          <a:p>
            <a:pPr lvl="0">
              <a:spcBef>
                <a:spcPct val="20000"/>
              </a:spcBef>
              <a:buFont typeface="Arial"/>
              <a:buChar char="•"/>
            </a:pPr>
            <a:endParaRPr lang="en-US" sz="1000" dirty="0" smtClean="0"/>
          </a:p>
        </p:txBody>
      </p:sp>
      <p:pic>
        <p:nvPicPr>
          <p:cNvPr id="8" name="Picture 7" descr="pixelbling.png"/>
          <p:cNvPicPr>
            <a:picLocks noChangeAspect="1"/>
          </p:cNvPicPr>
          <p:nvPr/>
        </p:nvPicPr>
        <p:blipFill>
          <a:blip r:embed="rId2"/>
          <a:stretch>
            <a:fillRect/>
          </a:stretch>
        </p:blipFill>
        <p:spPr>
          <a:xfrm>
            <a:off x="7239000" y="197239"/>
            <a:ext cx="1277878" cy="261549"/>
          </a:xfrm>
          <a:prstGeom prst="rect">
            <a:avLst/>
          </a:prstGeom>
        </p:spPr>
      </p:pic>
      <p:pic>
        <p:nvPicPr>
          <p:cNvPr id="7" name="Picture 6" descr="FS_LiveatFive_Sponsor01.jpg"/>
          <p:cNvPicPr>
            <a:picLocks noChangeAspect="1"/>
          </p:cNvPicPr>
          <p:nvPr/>
        </p:nvPicPr>
        <p:blipFill>
          <a:blip r:embed="rId3"/>
          <a:stretch>
            <a:fillRect/>
          </a:stretch>
        </p:blipFill>
        <p:spPr>
          <a:xfrm>
            <a:off x="304800" y="1600200"/>
            <a:ext cx="4233333" cy="2381250"/>
          </a:xfrm>
          <a:prstGeom prst="rect">
            <a:avLst/>
          </a:prstGeom>
        </p:spPr>
      </p:pic>
      <p:pic>
        <p:nvPicPr>
          <p:cNvPr id="10" name="Picture 9" descr="FS_WBIR_Sponsor.jpg"/>
          <p:cNvPicPr>
            <a:picLocks noChangeAspect="1"/>
          </p:cNvPicPr>
          <p:nvPr/>
        </p:nvPicPr>
        <p:blipFill>
          <a:blip r:embed="rId4"/>
          <a:stretch>
            <a:fillRect/>
          </a:stretch>
        </p:blipFill>
        <p:spPr>
          <a:xfrm>
            <a:off x="4572000" y="1600200"/>
            <a:ext cx="4233333" cy="2381250"/>
          </a:xfrm>
          <a:prstGeom prst="rect">
            <a:avLst/>
          </a:prstGeom>
        </p:spPr>
      </p:pic>
      <p:sp>
        <p:nvSpPr>
          <p:cNvPr id="11" name="TextBox 10"/>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Generate Revenue</a:t>
            </a:r>
            <a:endParaRPr lang="en-US" b="1" dirty="0"/>
          </a:p>
        </p:txBody>
      </p:sp>
      <p:sp>
        <p:nvSpPr>
          <p:cNvPr id="13" name="TextBox 12"/>
          <p:cNvSpPr txBox="1"/>
          <p:nvPr/>
        </p:nvSpPr>
        <p:spPr>
          <a:xfrm>
            <a:off x="3310467" y="889692"/>
            <a:ext cx="4207933" cy="615553"/>
          </a:xfrm>
          <a:prstGeom prst="rect">
            <a:avLst/>
          </a:prstGeom>
          <a:noFill/>
        </p:spPr>
        <p:txBody>
          <a:bodyPr wrap="square" rtlCol="0">
            <a:spAutoFit/>
          </a:bodyPr>
          <a:lstStyle/>
          <a:p>
            <a:pPr lvl="0">
              <a:spcBef>
                <a:spcPct val="20000"/>
              </a:spcBef>
              <a:buFont typeface="Arial"/>
              <a:buChar char="•"/>
            </a:pPr>
            <a:r>
              <a:rPr lang="en-US" sz="1000" dirty="0" smtClean="0"/>
              <a:t>Monetize content through advertising and sponsorships</a:t>
            </a:r>
          </a:p>
          <a:p>
            <a:pPr>
              <a:spcBef>
                <a:spcPct val="20000"/>
              </a:spcBef>
              <a:buFont typeface="Arial"/>
              <a:buChar char="•"/>
            </a:pPr>
            <a:r>
              <a:rPr lang="en-US" sz="1000" dirty="0" smtClean="0"/>
              <a:t>Sponsor multiple channels like Weather, Birthdays and Local events</a:t>
            </a:r>
          </a:p>
          <a:p>
            <a:pPr lvl="0">
              <a:spcBef>
                <a:spcPct val="20000"/>
              </a:spcBef>
            </a:pPr>
            <a:endParaRPr lang="en-US" sz="1000" dirty="0" smtClean="0"/>
          </a:p>
          <a:p>
            <a:endParaRPr lang="en-US" dirty="0"/>
          </a:p>
        </p:txBody>
      </p:sp>
      <p:sp>
        <p:nvSpPr>
          <p:cNvPr id="12" name="TextBox 11"/>
          <p:cNvSpPr txBox="1"/>
          <p:nvPr/>
        </p:nvSpPr>
        <p:spPr>
          <a:xfrm>
            <a:off x="914400" y="4296589"/>
            <a:ext cx="7289800" cy="1446550"/>
          </a:xfrm>
          <a:prstGeom prst="rect">
            <a:avLst/>
          </a:prstGeom>
          <a:noFill/>
        </p:spPr>
        <p:txBody>
          <a:bodyPr wrap="square" rtlCol="0">
            <a:spAutoFit/>
          </a:bodyPr>
          <a:lstStyle/>
          <a:p>
            <a:r>
              <a:rPr lang="en-US" sz="1100" b="1" dirty="0" smtClean="0">
                <a:solidFill>
                  <a:srgbClr val="0D0D0D"/>
                </a:solidFill>
              </a:rPr>
              <a:t>Monetization Opportunities:</a:t>
            </a:r>
          </a:p>
          <a:p>
            <a:pPr lvl="1">
              <a:buFont typeface="Arial"/>
              <a:buChar char="•"/>
            </a:pPr>
            <a:r>
              <a:rPr lang="en-US" sz="1100" b="1" dirty="0" smtClean="0"/>
              <a:t>Channel Sponsorship:</a:t>
            </a:r>
          </a:p>
          <a:p>
            <a:pPr lvl="1"/>
            <a:r>
              <a:rPr lang="en-US" sz="1100" dirty="0" smtClean="0"/>
              <a:t>Channels can be sold separately or on a run of site basis. Ad sizes and graphics are totally customizable. Increase value for your advertisers by providing targeted demographics. Weather, News, Sports, Kids, Pets…or create a campaign specific channel.</a:t>
            </a:r>
          </a:p>
          <a:p>
            <a:pPr lvl="1">
              <a:buFont typeface="Arial"/>
              <a:buChar char="•"/>
            </a:pPr>
            <a:r>
              <a:rPr lang="en-US" sz="1100" b="1" dirty="0" smtClean="0"/>
              <a:t>Contest:</a:t>
            </a:r>
            <a:r>
              <a:rPr lang="en-US" sz="1100" dirty="0" smtClean="0"/>
              <a:t> Sponsored Contests allow your sales team to create fun, interactive marketing packages that build client-customer relationships. Registration data can be tailored to build a valuable database of qualified leads. Rules and terms of service are determined by you and your clients.</a:t>
            </a:r>
            <a:endParaRPr lang="en-US" sz="1100" b="1"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304800" y="581333"/>
            <a:ext cx="4140200" cy="646331"/>
          </a:xfrm>
          <a:prstGeom prst="rect">
            <a:avLst/>
          </a:prstGeom>
          <a:noFill/>
        </p:spPr>
        <p:txBody>
          <a:bodyPr wrap="square" rtlCol="0">
            <a:spAutoFit/>
          </a:bodyPr>
          <a:lstStyle/>
          <a:p>
            <a:pPr lvl="0">
              <a:spcBef>
                <a:spcPct val="20000"/>
              </a:spcBef>
            </a:pPr>
            <a:r>
              <a:rPr lang="en-US" sz="1200" b="1" dirty="0" smtClean="0">
                <a:solidFill>
                  <a:srgbClr val="0D0D0D"/>
                </a:solidFill>
              </a:rPr>
              <a:t>Engage and grow your audience through local events</a:t>
            </a:r>
          </a:p>
          <a:p>
            <a:pPr lvl="0">
              <a:spcBef>
                <a:spcPct val="20000"/>
              </a:spcBef>
              <a:buFont typeface="Arial"/>
              <a:buChar char="•"/>
            </a:pPr>
            <a:r>
              <a:rPr lang="en-US" sz="1000" dirty="0" smtClean="0"/>
              <a:t>Severe Weather</a:t>
            </a:r>
          </a:p>
          <a:p>
            <a:pPr lvl="0">
              <a:spcBef>
                <a:spcPct val="20000"/>
              </a:spcBef>
              <a:buFont typeface="Arial"/>
              <a:buChar char="•"/>
            </a:pPr>
            <a:r>
              <a:rPr lang="en-US" sz="1000" dirty="0" smtClean="0"/>
              <a:t>Sporting Events</a:t>
            </a:r>
          </a:p>
        </p:txBody>
      </p:sp>
      <p:sp>
        <p:nvSpPr>
          <p:cNvPr id="13" name="TextBox 12"/>
          <p:cNvSpPr txBox="1"/>
          <p:nvPr/>
        </p:nvSpPr>
        <p:spPr>
          <a:xfrm>
            <a:off x="304800" y="5924607"/>
            <a:ext cx="8610600" cy="738664"/>
          </a:xfrm>
          <a:prstGeom prst="rect">
            <a:avLst/>
          </a:prstGeom>
          <a:noFill/>
        </p:spPr>
        <p:txBody>
          <a:bodyPr wrap="square" rtlCol="0">
            <a:spAutoFit/>
          </a:bodyPr>
          <a:lstStyle/>
          <a:p>
            <a:r>
              <a:rPr lang="en-US" sz="1200" b="1" dirty="0" smtClean="0"/>
              <a:t>*Custom background or template</a:t>
            </a:r>
          </a:p>
          <a:p>
            <a:r>
              <a:rPr lang="en-US" sz="1000" dirty="0" smtClean="0"/>
              <a:t>Pixelbling can customize a background animation or template that reflects the style guide of your news station or business. We have seasoned professional graphic artist that understand News Formats. You can send us the backgrounds, or our designers can make one for you. Just send us your request at </a:t>
            </a:r>
            <a:r>
              <a:rPr lang="en-US" sz="1000" u="sng" dirty="0" smtClean="0">
                <a:hlinkClick r:id="rId3"/>
              </a:rPr>
              <a:t>info@pixelbling.com</a:t>
            </a:r>
            <a:r>
              <a:rPr lang="en-US" sz="1000" dirty="0" smtClean="0"/>
              <a:t> or use the Submit Request page.  It would also help if you could attach a jpeg or PSD so that we can design according to your style guide or color palette.</a:t>
            </a:r>
            <a:endParaRPr lang="en-US" sz="1000" dirty="0"/>
          </a:p>
        </p:txBody>
      </p:sp>
      <p:grpSp>
        <p:nvGrpSpPr>
          <p:cNvPr id="18" name="Group 17"/>
          <p:cNvGrpSpPr/>
          <p:nvPr/>
        </p:nvGrpSpPr>
        <p:grpSpPr>
          <a:xfrm>
            <a:off x="372533" y="1286927"/>
            <a:ext cx="8155583" cy="4614342"/>
            <a:chOff x="787400" y="1447800"/>
            <a:chExt cx="7078134" cy="4004733"/>
          </a:xfrm>
        </p:grpSpPr>
        <p:pic>
          <p:nvPicPr>
            <p:cNvPr id="11" name="Picture 10" descr="FS_LiveatFive_weather.jpg"/>
            <p:cNvPicPr>
              <a:picLocks noChangeAspect="1"/>
            </p:cNvPicPr>
            <p:nvPr/>
          </p:nvPicPr>
          <p:blipFill>
            <a:blip r:embed="rId4"/>
            <a:stretch>
              <a:fillRect/>
            </a:stretch>
          </p:blipFill>
          <p:spPr>
            <a:xfrm>
              <a:off x="795867" y="1447800"/>
              <a:ext cx="3522133" cy="1981200"/>
            </a:xfrm>
            <a:prstGeom prst="rect">
              <a:avLst/>
            </a:prstGeom>
          </p:spPr>
        </p:pic>
        <p:pic>
          <p:nvPicPr>
            <p:cNvPr id="12" name="Picture 11" descr="FS_WBIR_Birthdays.jpg"/>
            <p:cNvPicPr>
              <a:picLocks noChangeAspect="1"/>
            </p:cNvPicPr>
            <p:nvPr/>
          </p:nvPicPr>
          <p:blipFill>
            <a:blip r:embed="rId5"/>
            <a:stretch>
              <a:fillRect/>
            </a:stretch>
          </p:blipFill>
          <p:spPr>
            <a:xfrm>
              <a:off x="4343401" y="1447800"/>
              <a:ext cx="3522133" cy="1981200"/>
            </a:xfrm>
            <a:prstGeom prst="rect">
              <a:avLst/>
            </a:prstGeom>
          </p:spPr>
        </p:pic>
        <p:pic>
          <p:nvPicPr>
            <p:cNvPr id="14" name="Picture 13" descr="FS_WBIR_Sports.jpg"/>
            <p:cNvPicPr>
              <a:picLocks noChangeAspect="1"/>
            </p:cNvPicPr>
            <p:nvPr/>
          </p:nvPicPr>
          <p:blipFill>
            <a:blip r:embed="rId6"/>
            <a:stretch>
              <a:fillRect/>
            </a:stretch>
          </p:blipFill>
          <p:spPr>
            <a:xfrm>
              <a:off x="787400" y="3462867"/>
              <a:ext cx="3522133" cy="1981200"/>
            </a:xfrm>
            <a:prstGeom prst="rect">
              <a:avLst/>
            </a:prstGeom>
          </p:spPr>
        </p:pic>
        <p:pic>
          <p:nvPicPr>
            <p:cNvPr id="15" name="Picture 14" descr="FS_WBIR_ClassoftheWeek.jpg"/>
            <p:cNvPicPr>
              <a:picLocks noChangeAspect="1"/>
            </p:cNvPicPr>
            <p:nvPr/>
          </p:nvPicPr>
          <p:blipFill>
            <a:blip r:embed="rId7"/>
            <a:stretch>
              <a:fillRect/>
            </a:stretch>
          </p:blipFill>
          <p:spPr>
            <a:xfrm>
              <a:off x="4343400" y="3471333"/>
              <a:ext cx="3522133" cy="1981200"/>
            </a:xfrm>
            <a:prstGeom prst="rect">
              <a:avLst/>
            </a:prstGeom>
          </p:spPr>
        </p:pic>
      </p:grpSp>
      <p:sp>
        <p:nvSpPr>
          <p:cNvPr id="16" name="TextBox 15"/>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Engage Your Audience</a:t>
            </a:r>
            <a:endParaRPr lang="en-US" b="1" dirty="0"/>
          </a:p>
        </p:txBody>
      </p:sp>
      <p:sp>
        <p:nvSpPr>
          <p:cNvPr id="17" name="TextBox 16"/>
          <p:cNvSpPr txBox="1"/>
          <p:nvPr/>
        </p:nvSpPr>
        <p:spPr>
          <a:xfrm>
            <a:off x="1828800" y="783858"/>
            <a:ext cx="1549401" cy="430887"/>
          </a:xfrm>
          <a:prstGeom prst="rect">
            <a:avLst/>
          </a:prstGeom>
          <a:noFill/>
        </p:spPr>
        <p:txBody>
          <a:bodyPr wrap="square" rtlCol="0">
            <a:spAutoFit/>
          </a:bodyPr>
          <a:lstStyle/>
          <a:p>
            <a:pPr lvl="0">
              <a:spcBef>
                <a:spcPct val="20000"/>
              </a:spcBef>
              <a:buFont typeface="Arial"/>
              <a:buChar char="•"/>
            </a:pPr>
            <a:r>
              <a:rPr lang="en-US" sz="1000" dirty="0" smtClean="0"/>
              <a:t>Birthdays</a:t>
            </a:r>
          </a:p>
          <a:p>
            <a:pPr lvl="0">
              <a:spcBef>
                <a:spcPct val="20000"/>
              </a:spcBef>
              <a:buFont typeface="Arial"/>
              <a:buChar char="•"/>
            </a:pPr>
            <a:r>
              <a:rPr lang="en-US" sz="1000" dirty="0" smtClean="0"/>
              <a:t>Contest</a:t>
            </a:r>
          </a:p>
          <a:p>
            <a:endParaRPr lang="en-US" dirty="0"/>
          </a:p>
        </p:txBody>
      </p:sp>
      <p:pic>
        <p:nvPicPr>
          <p:cNvPr id="19" name="Picture 18" descr="pixelbling.png"/>
          <p:cNvPicPr>
            <a:picLocks noChangeAspect="1"/>
          </p:cNvPicPr>
          <p:nvPr/>
        </p:nvPicPr>
        <p:blipFill>
          <a:blip r:embed="rId8"/>
          <a:stretch>
            <a:fillRect/>
          </a:stretch>
        </p:blipFill>
        <p:spPr>
          <a:xfrm>
            <a:off x="7239000" y="197239"/>
            <a:ext cx="1277878" cy="26154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xelbling.png"/>
          <p:cNvPicPr>
            <a:picLocks noChangeAspect="1"/>
          </p:cNvPicPr>
          <p:nvPr/>
        </p:nvPicPr>
        <p:blipFill>
          <a:blip r:embed="rId2"/>
          <a:stretch>
            <a:fillRect/>
          </a:stretch>
        </p:blipFill>
        <p:spPr>
          <a:xfrm>
            <a:off x="7239000" y="197239"/>
            <a:ext cx="1277878" cy="261549"/>
          </a:xfrm>
          <a:prstGeom prst="rect">
            <a:avLst/>
          </a:prstGeom>
        </p:spPr>
      </p:pic>
      <p:sp>
        <p:nvSpPr>
          <p:cNvPr id="5" name="TextBox 4"/>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Custom Graphics</a:t>
            </a:r>
            <a:endParaRPr lang="en-US" b="1" dirty="0"/>
          </a:p>
        </p:txBody>
      </p:sp>
      <p:sp>
        <p:nvSpPr>
          <p:cNvPr id="6" name="TextBox 5"/>
          <p:cNvSpPr txBox="1"/>
          <p:nvPr/>
        </p:nvSpPr>
        <p:spPr>
          <a:xfrm>
            <a:off x="444500" y="5143500"/>
            <a:ext cx="8343900" cy="1015663"/>
          </a:xfrm>
          <a:prstGeom prst="rect">
            <a:avLst/>
          </a:prstGeom>
          <a:noFill/>
        </p:spPr>
        <p:txBody>
          <a:bodyPr wrap="square" rtlCol="0">
            <a:spAutoFit/>
          </a:bodyPr>
          <a:lstStyle/>
          <a:p>
            <a:r>
              <a:rPr lang="en-US" sz="1000" b="1" dirty="0" smtClean="0">
                <a:solidFill>
                  <a:srgbClr val="0D0D0D"/>
                </a:solidFill>
              </a:rPr>
              <a:t>Multi Media Options:  </a:t>
            </a:r>
            <a:r>
              <a:rPr lang="en-US" sz="1000" dirty="0" smtClean="0">
                <a:solidFill>
                  <a:srgbClr val="0D0D0D"/>
                </a:solidFill>
              </a:rPr>
              <a:t>Producers can screen, select and use Mobile Imagery when making decisions about what goes on the air. Quickly getting content from the viewers, Internet to Air is the primary benefit of Pixelbling.</a:t>
            </a:r>
          </a:p>
          <a:p>
            <a:r>
              <a:rPr lang="en-US" sz="1000" b="1" dirty="0" smtClean="0">
                <a:solidFill>
                  <a:srgbClr val="0D0D0D"/>
                </a:solidFill>
              </a:rPr>
              <a:t>Edit Graphic tools: </a:t>
            </a:r>
            <a:r>
              <a:rPr lang="en-US" sz="1000" dirty="0" smtClean="0">
                <a:solidFill>
                  <a:srgbClr val="0D0D0D"/>
                </a:solidFill>
              </a:rPr>
              <a:t>Producers can quickly edit any graphic in the image library.</a:t>
            </a:r>
          </a:p>
          <a:p>
            <a:r>
              <a:rPr lang="en-US" sz="1000" b="1" dirty="0" smtClean="0">
                <a:solidFill>
                  <a:srgbClr val="0D0D0D"/>
                </a:solidFill>
              </a:rPr>
              <a:t>Font Entry</a:t>
            </a:r>
            <a:r>
              <a:rPr lang="en-US" sz="1000" dirty="0" smtClean="0">
                <a:solidFill>
                  <a:srgbClr val="0D0D0D"/>
                </a:solidFill>
              </a:rPr>
              <a:t>: Producers can add text titles and body copy to their slides quickly. </a:t>
            </a:r>
            <a:endParaRPr lang="en-US" sz="1000" dirty="0" smtClean="0"/>
          </a:p>
          <a:p>
            <a:r>
              <a:rPr lang="en-US" sz="1000" b="1" dirty="0" smtClean="0">
                <a:solidFill>
                  <a:srgbClr val="0D0D0D"/>
                </a:solidFill>
              </a:rPr>
              <a:t>Branded Graphics: </a:t>
            </a:r>
            <a:r>
              <a:rPr lang="en-US" sz="1000" dirty="0" smtClean="0">
                <a:solidFill>
                  <a:srgbClr val="0D0D0D"/>
                </a:solidFill>
              </a:rPr>
              <a:t>We create custom</a:t>
            </a:r>
            <a:r>
              <a:rPr lang="en-US" sz="1000" dirty="0" smtClean="0">
                <a:solidFill>
                  <a:srgbClr val="0D0D0D"/>
                </a:solidFill>
              </a:rPr>
              <a:t> animated backgrounds </a:t>
            </a:r>
            <a:r>
              <a:rPr lang="en-US" sz="1000" dirty="0" smtClean="0">
                <a:solidFill>
                  <a:srgbClr val="0D0D0D"/>
                </a:solidFill>
              </a:rPr>
              <a:t>for TV stations which are automatically merged with Album play lists. This dramatically reduces turn-around time eliminating the need for Graphic Artist and CG Operator.</a:t>
            </a:r>
          </a:p>
          <a:p>
            <a:endParaRPr lang="en-US" sz="1000" dirty="0" smtClean="0">
              <a:solidFill>
                <a:srgbClr val="0D0D0D"/>
              </a:solidFill>
            </a:endParaRPr>
          </a:p>
        </p:txBody>
      </p:sp>
      <p:sp>
        <p:nvSpPr>
          <p:cNvPr id="7" name="TextBox 6"/>
          <p:cNvSpPr txBox="1"/>
          <p:nvPr/>
        </p:nvSpPr>
        <p:spPr>
          <a:xfrm>
            <a:off x="800100" y="927100"/>
            <a:ext cx="7073900" cy="584776"/>
          </a:xfrm>
          <a:prstGeom prst="rect">
            <a:avLst/>
          </a:prstGeom>
          <a:noFill/>
        </p:spPr>
        <p:txBody>
          <a:bodyPr wrap="square" rtlCol="0">
            <a:spAutoFit/>
          </a:bodyPr>
          <a:lstStyle/>
          <a:p>
            <a:pPr lvl="0"/>
            <a:r>
              <a:rPr lang="en-US" sz="1200" b="1" dirty="0" smtClean="0"/>
              <a:t>CG through the WEB. No Graphic Artist needed. </a:t>
            </a:r>
          </a:p>
          <a:p>
            <a:pPr lvl="0"/>
            <a:r>
              <a:rPr lang="en-US" sz="1000" dirty="0" smtClean="0"/>
              <a:t>Pixelbling </a:t>
            </a:r>
            <a:r>
              <a:rPr lang="en-US" sz="1000" dirty="0" smtClean="0"/>
              <a:t>can bridge the gap for those early morning shows and those weekend shows that are NOT fully staffed with an Artist while reducing your creative cost. There is NO complicated software to download or to learn and it is very easy for producers to use.</a:t>
            </a:r>
            <a:endParaRPr lang="en-US" sz="1000" dirty="0" smtClean="0">
              <a:solidFill>
                <a:srgbClr val="0D0D0D"/>
              </a:solidFill>
              <a:cs typeface="Arial"/>
            </a:endParaRPr>
          </a:p>
          <a:p>
            <a:endParaRPr lang="en-US" sz="1000" dirty="0"/>
          </a:p>
        </p:txBody>
      </p:sp>
      <p:pic>
        <p:nvPicPr>
          <p:cNvPr id="8" name="Picture 7" descr="121202308.jpg"/>
          <p:cNvPicPr>
            <a:picLocks noChangeAspect="1"/>
          </p:cNvPicPr>
          <p:nvPr/>
        </p:nvPicPr>
        <p:blipFill>
          <a:blip r:embed="rId3"/>
          <a:stretch>
            <a:fillRect/>
          </a:stretch>
        </p:blipFill>
        <p:spPr>
          <a:xfrm>
            <a:off x="1854200" y="1663700"/>
            <a:ext cx="4813300" cy="3206654"/>
          </a:xfrm>
          <a:prstGeom prst="rect">
            <a:avLst/>
          </a:prstGeom>
        </p:spPr>
      </p:pic>
      <p:sp>
        <p:nvSpPr>
          <p:cNvPr id="9" name="TextBox 8"/>
          <p:cNvSpPr txBox="1"/>
          <p:nvPr/>
        </p:nvSpPr>
        <p:spPr>
          <a:xfrm>
            <a:off x="474132" y="6316702"/>
            <a:ext cx="4381500" cy="246221"/>
          </a:xfrm>
          <a:prstGeom prst="rect">
            <a:avLst/>
          </a:prstGeom>
          <a:noFill/>
        </p:spPr>
        <p:txBody>
          <a:bodyPr wrap="square" rtlCol="0">
            <a:spAutoFit/>
          </a:bodyPr>
          <a:lstStyle/>
          <a:p>
            <a:r>
              <a:rPr lang="en-US" sz="1000" dirty="0" smtClean="0"/>
              <a:t>If you have other questions please send us an email at  </a:t>
            </a:r>
            <a:r>
              <a:rPr lang="en-US" sz="1000" dirty="0" smtClean="0">
                <a:hlinkClick r:id="rId4"/>
              </a:rPr>
              <a:t>info@pixelbling.com</a:t>
            </a:r>
            <a:r>
              <a:rPr lang="en-US" sz="1000" dirty="0" smtClean="0"/>
              <a:t>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5863</TotalTime>
  <Words>581</Words>
  <Application>Microsoft Macintosh PowerPoint</Application>
  <PresentationFormat>On-screen Show (4:3)</PresentationFormat>
  <Paragraphs>41</Paragraphs>
  <Slides>5</Slides>
  <Notes>1</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Office Theme</vt:lpstr>
      <vt:lpstr>Slide 1</vt:lpstr>
      <vt:lpstr>Slide 2</vt:lpstr>
      <vt:lpstr>Slide 3</vt:lpstr>
      <vt:lpstr>Slide 4</vt:lpstr>
      <vt:lpstr>Slide 5</vt:lpstr>
    </vt:vector>
  </TitlesOfParts>
  <Manager/>
  <Company>rangebrothers.com</Company>
  <LinksUpToDate>false</LinksUpToDate>
  <SharedDoc>false</SharedDoc>
  <HyperlinkBase/>
  <HyperlinksChanged>false</HyperlinksChanged>
  <AppVersion>12.0001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victor rangel</dc:creator>
  <cp:keywords/>
  <dc:description/>
  <cp:lastModifiedBy>victor rangel</cp:lastModifiedBy>
  <cp:revision>279</cp:revision>
  <dcterms:created xsi:type="dcterms:W3CDTF">2013-03-18T23:24:52Z</dcterms:created>
  <dcterms:modified xsi:type="dcterms:W3CDTF">2013-03-18T23:28:39Z</dcterms:modified>
  <cp:category/>
</cp:coreProperties>
</file>