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9.xml" ContentType="application/vnd.openxmlformats-officedocument.presentationml.slideLayout+xml"/>
  <Override PartName="/ppt/slides/slide3.xml" ContentType="application/vnd.openxmlformats-officedocument.presentationml.slide+xml"/>
  <Override PartName="/ppt/slideLayouts/slideLayout11.xml" ContentType="application/vnd.openxmlformats-officedocument.presentationml.slideLayout+xml"/>
  <Override PartName="/ppt/slides/slide4.xml" ContentType="application/vnd.openxmlformats-officedocument.presentationml.slide+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viewProps.xml" ContentType="application/vnd.openxmlformats-officedocument.presentationml.viewProps+xml"/>
  <Override PartName="/ppt/slideMasters/slideMaster1.xml" ContentType="application/vnd.openxmlformats-officedocument.presentationml.slideMaster+xml"/>
  <Default Extension="bin" ContentType="application/vnd.openxmlformats-officedocument.presentationml.printerSettings"/>
  <Default Extension="rels" ContentType="application/vnd.openxmlformats-package.relationship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7420" autoAdjust="0"/>
    <p:restoredTop sz="94591" autoAdjust="0"/>
  </p:normalViewPr>
  <p:slideViewPr>
    <p:cSldViewPr snapToObjects="1">
      <p:cViewPr>
        <p:scale>
          <a:sx n="150" d="100"/>
          <a:sy n="150" d="100"/>
        </p:scale>
        <p:origin x="-608" y="-88"/>
      </p:cViewPr>
      <p:guideLst>
        <p:guide orient="horz" pos="2160"/>
        <p:guide pos="2880"/>
      </p:guideLst>
    </p:cSldViewPr>
  </p:slideViewPr>
  <p:outlineViewPr>
    <p:cViewPr>
      <p:scale>
        <a:sx n="33" d="100"/>
        <a:sy n="33" d="100"/>
      </p:scale>
      <p:origin x="0" y="48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4" Type="http://schemas.openxmlformats.org/officeDocument/2006/relationships/slide" Target="slides/slide3.xml"/><Relationship Id="rId10" Type="http://schemas.openxmlformats.org/officeDocument/2006/relationships/theme" Target="theme/theme1.xml"/><Relationship Id="rId5" Type="http://schemas.openxmlformats.org/officeDocument/2006/relationships/slide" Target="slides/slide4.xml"/><Relationship Id="rId7" Type="http://schemas.openxmlformats.org/officeDocument/2006/relationships/printerSettings" Target="printerSettings/printerSettings1.bin"/><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9" Type="http://schemas.openxmlformats.org/officeDocument/2006/relationships/viewProps" Target="viewProps.xml"/><Relationship Id="rId3" Type="http://schemas.openxmlformats.org/officeDocument/2006/relationships/slide" Target="slides/slide2.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488BB6-B3A1-9241-BC1F-4F09892DD182}" type="datetimeFigureOut">
              <a:rPr lang="en-US" smtClean="0"/>
              <a:pPr/>
              <a:t>1/17/13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88BB6-B3A1-9241-BC1F-4F09892DD182}" type="datetimeFigureOut">
              <a:rPr lang="en-US" smtClean="0"/>
              <a:pPr/>
              <a:t>1/17/13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88BB6-B3A1-9241-BC1F-4F09892DD182}" type="datetimeFigureOut">
              <a:rPr lang="en-US" smtClean="0"/>
              <a:pPr/>
              <a:t>1/17/13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488BB6-B3A1-9241-BC1F-4F09892DD182}" type="datetimeFigureOut">
              <a:rPr lang="en-US" smtClean="0"/>
              <a:pPr/>
              <a:t>1/17/13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488BB6-B3A1-9241-BC1F-4F09892DD182}" type="datetimeFigureOut">
              <a:rPr lang="en-US" smtClean="0"/>
              <a:pPr/>
              <a:t>1/17/13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488BB6-B3A1-9241-BC1F-4F09892DD182}" type="datetimeFigureOut">
              <a:rPr lang="en-US" smtClean="0"/>
              <a:pPr/>
              <a:t>1/17/13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488BB6-B3A1-9241-BC1F-4F09892DD182}" type="datetimeFigureOut">
              <a:rPr lang="en-US" smtClean="0"/>
              <a:pPr/>
              <a:t>1/17/13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488BB6-B3A1-9241-BC1F-4F09892DD182}" type="datetimeFigureOut">
              <a:rPr lang="en-US" smtClean="0"/>
              <a:pPr/>
              <a:t>1/17/13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488BB6-B3A1-9241-BC1F-4F09892DD182}" type="datetimeFigureOut">
              <a:rPr lang="en-US" smtClean="0"/>
              <a:pPr/>
              <a:t>1/17/13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488BB6-B3A1-9241-BC1F-4F09892DD182}" type="datetimeFigureOut">
              <a:rPr lang="en-US" smtClean="0"/>
              <a:pPr/>
              <a:t>1/17/13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488BB6-B3A1-9241-BC1F-4F09892DD182}" type="datetimeFigureOut">
              <a:rPr lang="en-US" smtClean="0"/>
              <a:pPr/>
              <a:t>1/17/13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F1565B-0D36-C84C-93C9-4CAC414D44E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488BB6-B3A1-9241-BC1F-4F09892DD182}" type="datetimeFigureOut">
              <a:rPr lang="en-US" smtClean="0"/>
              <a:pPr/>
              <a:t>1/17/13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F1565B-0D36-C84C-93C9-4CAC414D44E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4191000" y="228601"/>
            <a:ext cx="1524000" cy="457200"/>
          </a:xfrm>
        </p:spPr>
        <p:txBody>
          <a:bodyPr anchor="t">
            <a:normAutofit/>
          </a:bodyPr>
          <a:lstStyle/>
          <a:p>
            <a:r>
              <a:rPr lang="en-US" sz="1600" dirty="0" smtClean="0"/>
              <a:t>PROMO SCRIPT</a:t>
            </a:r>
            <a:endParaRPr lang="en-US" sz="1600" dirty="0"/>
          </a:p>
        </p:txBody>
      </p:sp>
      <p:sp>
        <p:nvSpPr>
          <p:cNvPr id="3" name="Subtitle 2"/>
          <p:cNvSpPr>
            <a:spLocks noGrp="1"/>
          </p:cNvSpPr>
          <p:nvPr>
            <p:ph type="subTitle" idx="1"/>
          </p:nvPr>
        </p:nvSpPr>
        <p:spPr>
          <a:xfrm>
            <a:off x="990600" y="914400"/>
            <a:ext cx="7620000" cy="5334000"/>
          </a:xfrm>
        </p:spPr>
        <p:txBody>
          <a:bodyPr>
            <a:normAutofit/>
          </a:bodyPr>
          <a:lstStyle/>
          <a:p>
            <a:pPr algn="l"/>
            <a:r>
              <a:rPr lang="en-US" sz="1000" dirty="0" smtClean="0">
                <a:solidFill>
                  <a:srgbClr val="0D0D0D"/>
                </a:solidFill>
              </a:rPr>
              <a:t>Nearly half  the U.S. Population use </a:t>
            </a:r>
            <a:r>
              <a:rPr lang="en-US" sz="1000" dirty="0" err="1" smtClean="0">
                <a:solidFill>
                  <a:srgbClr val="0D0D0D"/>
                </a:solidFill>
              </a:rPr>
              <a:t>smartphones</a:t>
            </a:r>
            <a:r>
              <a:rPr lang="en-US" sz="1000" dirty="0" smtClean="0">
                <a:solidFill>
                  <a:srgbClr val="0D0D0D"/>
                </a:solidFill>
              </a:rPr>
              <a:t> . That’s over 130 million </a:t>
            </a:r>
            <a:r>
              <a:rPr lang="en-US" sz="1000" dirty="0" err="1" smtClean="0">
                <a:solidFill>
                  <a:srgbClr val="0D0D0D"/>
                </a:solidFill>
              </a:rPr>
              <a:t>smartphones</a:t>
            </a:r>
            <a:r>
              <a:rPr lang="en-US" sz="1000" dirty="0" smtClean="0">
                <a:solidFill>
                  <a:srgbClr val="0D0D0D"/>
                </a:solidFill>
              </a:rPr>
              <a:t> in use.</a:t>
            </a:r>
          </a:p>
          <a:p>
            <a:pPr algn="l"/>
            <a:r>
              <a:rPr lang="en-US" sz="1000" dirty="0" smtClean="0">
                <a:solidFill>
                  <a:srgbClr val="0D0D0D"/>
                </a:solidFill>
              </a:rPr>
              <a:t>The majority of the Mobile Phone Imagery submitted to local News outlets are weather and event related. All this User Generated Content can be accessed and compiled with your brand, On-Air and Online using Pixelbling.</a:t>
            </a:r>
          </a:p>
          <a:p>
            <a:pPr algn="l"/>
            <a:r>
              <a:rPr lang="en-US" sz="1000" dirty="0" smtClean="0">
                <a:solidFill>
                  <a:srgbClr val="0D0D0D"/>
                </a:solidFill>
              </a:rPr>
              <a:t>Our focus is on newsgathering Mobile Imagery and promoting your stations branding. We understand that in this age of consolidating media and shrinking graphic departments, getting local and breaking news is challenging. </a:t>
            </a:r>
            <a:r>
              <a:rPr lang="en-US" sz="1000" dirty="0" smtClean="0">
                <a:solidFill>
                  <a:schemeClr val="tx1"/>
                </a:solidFill>
              </a:rPr>
              <a:t>The beauty of phone photography is it's speed &amp; versatility. </a:t>
            </a:r>
            <a:r>
              <a:rPr lang="en-US" sz="1000" dirty="0" smtClean="0">
                <a:solidFill>
                  <a:srgbClr val="0D0D0D"/>
                </a:solidFill>
              </a:rPr>
              <a:t>Pixelbling provides a way for your audience to quickly and easily share mobile imagery of news and community events that are important to them. Your viewers become a resource.</a:t>
            </a:r>
          </a:p>
          <a:p>
            <a:pPr algn="l"/>
            <a:r>
              <a:rPr lang="en-US" sz="1000" dirty="0" smtClean="0">
                <a:solidFill>
                  <a:srgbClr val="0D0D0D"/>
                </a:solidFill>
              </a:rPr>
              <a:t>In today’s competitive television news environment, you can’t win the big stories without the right tools. Pixelbling  enables your audience to submit mobile imagery content from their mobile devices with ease while giving your station access to user submitted news in an online and on-air format in about 60 seconds. Stay ahead of the competition with immediate access to visual and  compelling content with Pixelbling.</a:t>
            </a:r>
          </a:p>
          <a:p>
            <a:pPr algn="l"/>
            <a:endParaRPr lang="en-US" sz="1000" dirty="0" smtClean="0">
              <a:solidFill>
                <a:srgbClr val="0D0D0D"/>
              </a:solidFill>
            </a:endParaRPr>
          </a:p>
          <a:p>
            <a:pPr algn="l"/>
            <a:r>
              <a:rPr lang="en-US" sz="1000" dirty="0" smtClean="0">
                <a:solidFill>
                  <a:srgbClr val="0D0D0D"/>
                </a:solidFill>
              </a:rPr>
              <a:t>This is how it works: Your viewers</a:t>
            </a:r>
          </a:p>
          <a:p>
            <a:pPr algn="l"/>
            <a:endParaRPr lang="en-US" sz="1000" dirty="0" smtClean="0">
              <a:solidFill>
                <a:srgbClr val="0D0D0D"/>
              </a:solidFill>
            </a:endParaRPr>
          </a:p>
          <a:p>
            <a:pPr algn="l"/>
            <a:endParaRPr lang="en-US" sz="1000" dirty="0" smtClean="0">
              <a:solidFill>
                <a:srgbClr val="0D0D0D"/>
              </a:solidFill>
            </a:endParaRPr>
          </a:p>
          <a:p>
            <a:pPr algn="l"/>
            <a:endParaRPr lang="en-US" sz="1000" dirty="0" smtClean="0">
              <a:solidFill>
                <a:srgbClr val="0D0D0D"/>
              </a:solidFill>
            </a:endParaRPr>
          </a:p>
          <a:p>
            <a:pPr algn="l"/>
            <a:endParaRPr lang="en-US" sz="1000" dirty="0" smtClean="0">
              <a:solidFill>
                <a:srgbClr val="0D0D0D"/>
              </a:solidFill>
            </a:endParaRPr>
          </a:p>
          <a:p>
            <a:pPr algn="l"/>
            <a:r>
              <a:rPr lang="en-US" sz="1000" b="1" dirty="0" smtClean="0">
                <a:solidFill>
                  <a:srgbClr val="0D0D0D"/>
                </a:solidFill>
              </a:rPr>
              <a:t>Multi Media Options:  </a:t>
            </a:r>
            <a:r>
              <a:rPr lang="en-US" sz="1000" dirty="0" smtClean="0">
                <a:solidFill>
                  <a:srgbClr val="0D0D0D"/>
                </a:solidFill>
              </a:rPr>
              <a:t>Producers can screen, select and use Mobile Imagery when making decisions about what goes on the air. Quickly getting content from the Internet to Air is the primary benefit of our On-air Production tools.</a:t>
            </a:r>
          </a:p>
          <a:p>
            <a:pPr algn="l"/>
            <a:r>
              <a:rPr lang="en-US" sz="1000" b="1" dirty="0" smtClean="0">
                <a:solidFill>
                  <a:srgbClr val="0D0D0D"/>
                </a:solidFill>
              </a:rPr>
              <a:t>Internet to Air: </a:t>
            </a:r>
            <a:r>
              <a:rPr lang="en-US" sz="1000" dirty="0" smtClean="0">
                <a:solidFill>
                  <a:srgbClr val="0D0D0D"/>
                </a:solidFill>
              </a:rPr>
              <a:t>When content is posted on the Pixelbling platform, producers have instant access to a suite of features including Album </a:t>
            </a:r>
            <a:r>
              <a:rPr lang="en-US" sz="1000" dirty="0" err="1" smtClean="0">
                <a:solidFill>
                  <a:srgbClr val="0D0D0D"/>
                </a:solidFill>
              </a:rPr>
              <a:t>playlist</a:t>
            </a:r>
            <a:r>
              <a:rPr lang="en-US" sz="1000" dirty="0" smtClean="0">
                <a:solidFill>
                  <a:srgbClr val="0D0D0D"/>
                </a:solidFill>
              </a:rPr>
              <a:t> selection, font entry and on-air display.</a:t>
            </a:r>
          </a:p>
          <a:p>
            <a:pPr algn="l"/>
            <a:r>
              <a:rPr lang="en-US" sz="1000" b="1" dirty="0" smtClean="0">
                <a:solidFill>
                  <a:srgbClr val="0D0D0D"/>
                </a:solidFill>
              </a:rPr>
              <a:t>Branded Graphics: </a:t>
            </a:r>
            <a:r>
              <a:rPr lang="en-US" sz="1000" dirty="0" smtClean="0">
                <a:solidFill>
                  <a:srgbClr val="0D0D0D"/>
                </a:solidFill>
              </a:rPr>
              <a:t>Stations create custom backgrounds which are automatically merged with Album </a:t>
            </a:r>
            <a:r>
              <a:rPr lang="en-US" sz="1000" dirty="0" err="1" smtClean="0">
                <a:solidFill>
                  <a:srgbClr val="0D0D0D"/>
                </a:solidFill>
              </a:rPr>
              <a:t>playlists</a:t>
            </a:r>
            <a:r>
              <a:rPr lang="en-US" sz="1000" dirty="0" smtClean="0">
                <a:solidFill>
                  <a:srgbClr val="0D0D0D"/>
                </a:solidFill>
              </a:rPr>
              <a:t>. This dramatically reduces turn-around time eliminating the need for Graphic Artist and CG Operator.</a:t>
            </a:r>
          </a:p>
          <a:p>
            <a:pPr algn="l"/>
            <a:endParaRPr lang="en-US" sz="1000" dirty="0">
              <a:solidFill>
                <a:srgbClr val="0D0D0D"/>
              </a:solidFill>
            </a:endParaRPr>
          </a:p>
        </p:txBody>
      </p:sp>
      <p:sp>
        <p:nvSpPr>
          <p:cNvPr id="4" name="TextBox 3"/>
          <p:cNvSpPr txBox="1"/>
          <p:nvPr/>
        </p:nvSpPr>
        <p:spPr>
          <a:xfrm>
            <a:off x="990600" y="228600"/>
            <a:ext cx="2895600" cy="584776"/>
          </a:xfrm>
          <a:prstGeom prst="rect">
            <a:avLst/>
          </a:prstGeom>
          <a:noFill/>
        </p:spPr>
        <p:txBody>
          <a:bodyPr wrap="square" rtlCol="0">
            <a:spAutoFit/>
          </a:bodyPr>
          <a:lstStyle/>
          <a:p>
            <a:r>
              <a:rPr lang="en-US" sz="800" i="1" dirty="0" smtClean="0"/>
              <a:t>UGC- User Generated Content. Mobile Phone Imagery. </a:t>
            </a:r>
          </a:p>
          <a:p>
            <a:r>
              <a:rPr lang="en-US" sz="800" i="1" dirty="0" smtClean="0"/>
              <a:t>Mobile Content.</a:t>
            </a:r>
          </a:p>
          <a:p>
            <a:r>
              <a:rPr lang="en-US" sz="800" i="1" dirty="0" smtClean="0"/>
              <a:t>Media Content.. Mobile Imagery. Social Content. Mobile Imagery &amp; Social Content. Social Data. Citizen Journalist. </a:t>
            </a:r>
            <a:r>
              <a:rPr lang="en-US" sz="800" i="1" smtClean="0"/>
              <a:t>Crowd Sourcing. </a:t>
            </a:r>
            <a:endParaRPr lang="en-US" sz="800" i="1"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ubtitle 2"/>
          <p:cNvSpPr txBox="1">
            <a:spLocks/>
          </p:cNvSpPr>
          <p:nvPr/>
        </p:nvSpPr>
        <p:spPr>
          <a:xfrm>
            <a:off x="990600" y="304800"/>
            <a:ext cx="7620000" cy="6172200"/>
          </a:xfrm>
          <a:prstGeom prst="rect">
            <a:avLst/>
          </a:prstGeom>
        </p:spPr>
        <p:txBody>
          <a:bodyPr vert="horz" lIns="91440" tIns="45720" rIns="91440" bIns="45720" rtlCol="0">
            <a:normAutofit/>
          </a:bodyPr>
          <a:lstStyle/>
          <a:p>
            <a:r>
              <a:rPr lang="en-US" sz="1400" b="1" dirty="0" smtClean="0">
                <a:solidFill>
                  <a:srgbClr val="0D0D0D"/>
                </a:solidFill>
              </a:rPr>
              <a:t>PLATFORM FEATURES </a:t>
            </a:r>
          </a:p>
          <a:p>
            <a:endParaRPr lang="en-US" sz="1100" b="1" dirty="0" smtClean="0">
              <a:solidFill>
                <a:srgbClr val="0D0D0D"/>
              </a:solidFill>
            </a:endParaRPr>
          </a:p>
          <a:p>
            <a:r>
              <a:rPr lang="en-US" sz="1100" b="1" dirty="0" smtClean="0">
                <a:solidFill>
                  <a:srgbClr val="0D0D0D"/>
                </a:solidFill>
              </a:rPr>
              <a:t>Real Time Submission:</a:t>
            </a:r>
          </a:p>
          <a:p>
            <a:pPr lvl="1">
              <a:buFont typeface="Arial"/>
              <a:buChar char="•"/>
            </a:pPr>
            <a:r>
              <a:rPr lang="en-US" sz="1100" b="1" dirty="0" smtClean="0">
                <a:solidFill>
                  <a:srgbClr val="0D0D0D"/>
                </a:solidFill>
              </a:rPr>
              <a:t>No Registration Needed: </a:t>
            </a:r>
            <a:r>
              <a:rPr lang="en-US" sz="1100" dirty="0" smtClean="0">
                <a:solidFill>
                  <a:srgbClr val="0D0D0D"/>
                </a:solidFill>
              </a:rPr>
              <a:t>Our unique no barrier to entry technology allows broadcasters to maximize </a:t>
            </a:r>
            <a:r>
              <a:rPr lang="en-US" sz="1100" dirty="0" err="1" smtClean="0">
                <a:solidFill>
                  <a:srgbClr val="0D0D0D"/>
                </a:solidFill>
              </a:rPr>
              <a:t>content submissions</a:t>
            </a:r>
            <a:r>
              <a:rPr lang="en-US" sz="1100" dirty="0" smtClean="0">
                <a:solidFill>
                  <a:srgbClr val="0D0D0D"/>
                </a:solidFill>
              </a:rPr>
              <a:t>, especially during live breaking news and severe weather coverage.</a:t>
            </a:r>
          </a:p>
          <a:p>
            <a:pPr lvl="1">
              <a:buFont typeface="Arial"/>
              <a:buChar char="•"/>
            </a:pPr>
            <a:r>
              <a:rPr lang="en-US" sz="1100" b="1" dirty="0" smtClean="0">
                <a:solidFill>
                  <a:srgbClr val="0D0D0D"/>
                </a:solidFill>
              </a:rPr>
              <a:t>Mobile App Integration: </a:t>
            </a:r>
            <a:r>
              <a:rPr lang="en-US" sz="1100" dirty="0" smtClean="0">
                <a:solidFill>
                  <a:srgbClr val="0D0D0D"/>
                </a:solidFill>
              </a:rPr>
              <a:t>Whatever App you’re using, chances are we already work with them. Our agnostic </a:t>
            </a:r>
            <a:r>
              <a:rPr lang="en-US" sz="1100" dirty="0" err="1" smtClean="0">
                <a:solidFill>
                  <a:srgbClr val="0D0D0D"/>
                </a:solidFill>
              </a:rPr>
              <a:t>integration strategy</a:t>
            </a:r>
            <a:r>
              <a:rPr lang="en-US" sz="1100" dirty="0" smtClean="0">
                <a:solidFill>
                  <a:srgbClr val="0D0D0D"/>
                </a:solidFill>
              </a:rPr>
              <a:t> gives you flexibility to choose the Apps you want and insures your users’ experience </a:t>
            </a:r>
            <a:r>
              <a:rPr lang="en-US" sz="1100" dirty="0" err="1" smtClean="0">
                <a:solidFill>
                  <a:srgbClr val="0D0D0D"/>
                </a:solidFill>
              </a:rPr>
              <a:t>is always</a:t>
            </a:r>
            <a:r>
              <a:rPr lang="en-US" sz="1100" dirty="0" smtClean="0">
                <a:solidFill>
                  <a:srgbClr val="0D0D0D"/>
                </a:solidFill>
              </a:rPr>
              <a:t> fast and easy.</a:t>
            </a:r>
          </a:p>
          <a:p>
            <a:pPr lvl="1">
              <a:buFont typeface="Arial"/>
              <a:buChar char="•"/>
            </a:pPr>
            <a:r>
              <a:rPr lang="en-US" sz="1100" b="1" dirty="0" smtClean="0">
                <a:solidFill>
                  <a:srgbClr val="0D0D0D"/>
                </a:solidFill>
              </a:rPr>
              <a:t>Email Submission: </a:t>
            </a:r>
            <a:r>
              <a:rPr lang="en-US" sz="1100" dirty="0" smtClean="0">
                <a:solidFill>
                  <a:srgbClr val="0D0D0D"/>
                </a:solidFill>
              </a:rPr>
              <a:t>The ability to acquire content via email is critical when the Big Story breaks, knowing who </a:t>
            </a:r>
            <a:r>
              <a:rPr lang="en-US" sz="1100" dirty="0" err="1" smtClean="0">
                <a:solidFill>
                  <a:srgbClr val="0D0D0D"/>
                </a:solidFill>
              </a:rPr>
              <a:t>to contact</a:t>
            </a:r>
            <a:r>
              <a:rPr lang="en-US" sz="1100" dirty="0" smtClean="0">
                <a:solidFill>
                  <a:srgbClr val="0D0D0D"/>
                </a:solidFill>
              </a:rPr>
              <a:t> is equally important. That’s why each submission contains the email address of the sender for instant verification.</a:t>
            </a:r>
          </a:p>
          <a:p>
            <a:pPr lvl="1">
              <a:buFont typeface="Arial"/>
              <a:buChar char="•"/>
            </a:pPr>
            <a:endParaRPr lang="en-US" sz="1100" dirty="0" smtClean="0">
              <a:solidFill>
                <a:srgbClr val="0D0D0D"/>
              </a:solidFill>
            </a:endParaRPr>
          </a:p>
          <a:p>
            <a:r>
              <a:rPr lang="en-US" sz="1100" b="1" dirty="0" smtClean="0">
                <a:solidFill>
                  <a:srgbClr val="0D0D0D"/>
                </a:solidFill>
              </a:rPr>
              <a:t>Content Distribution:</a:t>
            </a:r>
          </a:p>
          <a:p>
            <a:pPr lvl="1">
              <a:buFont typeface="Arial"/>
              <a:buChar char="•"/>
            </a:pPr>
            <a:r>
              <a:rPr lang="en-US" sz="1100" b="1" dirty="0" smtClean="0"/>
              <a:t>Showcase Content on Your Website:</a:t>
            </a:r>
          </a:p>
          <a:p>
            <a:pPr lvl="1"/>
            <a:r>
              <a:rPr lang="en-US" sz="1100" dirty="0" smtClean="0"/>
              <a:t>Producers and editors have total control over what content is featured on your website. This helps build site traffic, brand recognition, and encourages users to send in more content.</a:t>
            </a:r>
            <a:r>
              <a:rPr lang="en-US" sz="1100" dirty="0" smtClean="0">
                <a:solidFill>
                  <a:srgbClr val="0D0D0D"/>
                </a:solidFill>
              </a:rPr>
              <a:t> sender for instant verification.</a:t>
            </a:r>
            <a:endParaRPr lang="en-US" sz="1100" b="1" dirty="0" smtClean="0"/>
          </a:p>
          <a:p>
            <a:pPr lvl="1">
              <a:buFont typeface="Arial"/>
              <a:buChar char="•"/>
            </a:pPr>
            <a:r>
              <a:rPr lang="en-US" sz="1100" b="1" dirty="0" smtClean="0"/>
              <a:t>Push Content to Mobile Apps:</a:t>
            </a:r>
          </a:p>
          <a:p>
            <a:pPr lvl="1"/>
            <a:r>
              <a:rPr lang="en-US" sz="1100" dirty="0" smtClean="0"/>
              <a:t>Our exclusive distribution features allow you to customize your mobile programming with relevant, timely UGC. You define the dynamically updated stream of content for your App.</a:t>
            </a:r>
          </a:p>
          <a:p>
            <a:pPr lvl="1">
              <a:buFont typeface="Arial"/>
              <a:buChar char="•"/>
            </a:pPr>
            <a:r>
              <a:rPr lang="en-US" sz="1100" b="1" dirty="0" smtClean="0"/>
              <a:t>Widgets/Feeds:</a:t>
            </a:r>
          </a:p>
          <a:p>
            <a:pPr lvl="1"/>
            <a:r>
              <a:rPr lang="en-US" sz="1100" dirty="0" smtClean="0"/>
              <a:t>Regardless of the destination, your </a:t>
            </a:r>
            <a:r>
              <a:rPr lang="en-US" sz="1100" dirty="0" err="1" smtClean="0"/>
              <a:t>admins</a:t>
            </a:r>
            <a:r>
              <a:rPr lang="en-US" sz="1100" dirty="0" smtClean="0"/>
              <a:t> can select, zip and distribute content to </a:t>
            </a:r>
            <a:r>
              <a:rPr lang="en-US" sz="1100" dirty="0" err="1" smtClean="0"/>
              <a:t>multiple platforms</a:t>
            </a:r>
            <a:r>
              <a:rPr lang="en-US" sz="1100" dirty="0" smtClean="0"/>
              <a:t> simultaneously. On-air, Online, Digital or post production, our widgets and </a:t>
            </a:r>
            <a:r>
              <a:rPr lang="en-US" sz="1100" dirty="0" err="1" smtClean="0"/>
              <a:t>feeds maximize</a:t>
            </a:r>
            <a:r>
              <a:rPr lang="en-US" sz="1100" dirty="0" smtClean="0"/>
              <a:t> productivity and streamline workflow.</a:t>
            </a:r>
          </a:p>
          <a:p>
            <a:pPr lvl="1"/>
            <a:endParaRPr lang="en-US" sz="1100" dirty="0" smtClean="0">
              <a:solidFill>
                <a:srgbClr val="0D0D0D"/>
              </a:solidFill>
            </a:endParaRPr>
          </a:p>
          <a:p>
            <a:r>
              <a:rPr lang="en-US" sz="1100" b="1" dirty="0" smtClean="0">
                <a:solidFill>
                  <a:srgbClr val="0D0D0D"/>
                </a:solidFill>
              </a:rPr>
              <a:t>On Air Production:</a:t>
            </a:r>
          </a:p>
          <a:p>
            <a:pPr lvl="1">
              <a:buFont typeface="Arial"/>
              <a:buChar char="•"/>
            </a:pPr>
            <a:r>
              <a:rPr lang="en-US" sz="1100" b="1" dirty="0" smtClean="0"/>
              <a:t>Multi Media:</a:t>
            </a:r>
          </a:p>
          <a:p>
            <a:pPr lvl="1"/>
            <a:r>
              <a:rPr lang="en-US" sz="1100" dirty="0" smtClean="0"/>
              <a:t>We enable producers to screen, select and use social media when making decisions about </a:t>
            </a:r>
            <a:r>
              <a:rPr lang="en-US" sz="1100" dirty="0" err="1" smtClean="0"/>
              <a:t>what goes</a:t>
            </a:r>
            <a:r>
              <a:rPr lang="en-US" sz="1100" dirty="0" smtClean="0"/>
              <a:t> on the air. Quickly getting content from the Internet to Air is the primary benefit of our On- air Production tools.</a:t>
            </a:r>
          </a:p>
          <a:p>
            <a:pPr lvl="1">
              <a:buFont typeface="Arial"/>
              <a:buChar char="•"/>
            </a:pPr>
            <a:r>
              <a:rPr lang="en-US" sz="1100" b="1" dirty="0" smtClean="0"/>
              <a:t>Internet to Air:</a:t>
            </a:r>
          </a:p>
          <a:p>
            <a:pPr lvl="1"/>
            <a:r>
              <a:rPr lang="en-US" sz="1100" dirty="0" smtClean="0"/>
              <a:t>When content is posted on the Cell Journalist platform, producers have instant access to a </a:t>
            </a:r>
            <a:r>
              <a:rPr lang="en-US" sz="1100" dirty="0" err="1" smtClean="0"/>
              <a:t>suite of</a:t>
            </a:r>
            <a:r>
              <a:rPr lang="en-US" sz="1100" dirty="0" smtClean="0"/>
              <a:t> features including playlist selection, font entry and on-air display.</a:t>
            </a:r>
          </a:p>
          <a:p>
            <a:pPr lvl="1">
              <a:buFont typeface="Arial"/>
              <a:buChar char="•"/>
            </a:pPr>
            <a:r>
              <a:rPr lang="en-US" sz="1100" b="1" dirty="0" smtClean="0"/>
              <a:t>Branded Graphics:</a:t>
            </a:r>
          </a:p>
          <a:p>
            <a:pPr lvl="1"/>
            <a:r>
              <a:rPr lang="en-US" sz="1100" dirty="0" smtClean="0"/>
              <a:t>Stations create custom backgrounds which are automatically merged with content </a:t>
            </a:r>
            <a:r>
              <a:rPr lang="en-US" sz="1100" dirty="0" err="1" smtClean="0"/>
              <a:t>playlists. This</a:t>
            </a:r>
            <a:r>
              <a:rPr lang="en-US" sz="1100" dirty="0" smtClean="0"/>
              <a:t> dramatically reduces turn-around time eliminating the need for art department and </a:t>
            </a:r>
            <a:r>
              <a:rPr lang="en-US" sz="1100" dirty="0" err="1" smtClean="0"/>
              <a:t>control room</a:t>
            </a:r>
            <a:r>
              <a:rPr lang="en-US" sz="1100" dirty="0" smtClean="0"/>
              <a:t> production.</a:t>
            </a:r>
            <a:endParaRPr lang="en-US" sz="1100" dirty="0" smtClean="0">
              <a:solidFill>
                <a:srgbClr val="0D0D0D"/>
              </a:solidFill>
            </a:endParaRPr>
          </a:p>
          <a:p>
            <a:pPr lvl="1"/>
            <a:endParaRPr lang="en-US" sz="1100" dirty="0" smtClean="0">
              <a:solidFill>
                <a:srgbClr val="0D0D0D"/>
              </a:solidFill>
            </a:endParaRPr>
          </a:p>
          <a:p>
            <a:pPr lvl="1">
              <a:buFont typeface="Arial"/>
              <a:buChar char="•"/>
            </a:pPr>
            <a:endParaRPr lang="en-US" sz="1100" dirty="0" smtClean="0">
              <a:solidFill>
                <a:srgbClr val="0D0D0D"/>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ubtitle 2"/>
          <p:cNvSpPr txBox="1">
            <a:spLocks/>
          </p:cNvSpPr>
          <p:nvPr/>
        </p:nvSpPr>
        <p:spPr>
          <a:xfrm>
            <a:off x="990600" y="304800"/>
            <a:ext cx="7620000" cy="6172200"/>
          </a:xfrm>
          <a:prstGeom prst="rect">
            <a:avLst/>
          </a:prstGeom>
        </p:spPr>
        <p:txBody>
          <a:bodyPr vert="horz" lIns="91440" tIns="45720" rIns="91440" bIns="45720" rtlCol="0">
            <a:normAutofit lnSpcReduction="10000"/>
          </a:bodyPr>
          <a:lstStyle/>
          <a:p>
            <a:r>
              <a:rPr lang="en-US" sz="1400" b="1" dirty="0" smtClean="0">
                <a:solidFill>
                  <a:srgbClr val="0D0D0D"/>
                </a:solidFill>
              </a:rPr>
              <a:t>PLATFORM FEATURES (continued)</a:t>
            </a:r>
          </a:p>
          <a:p>
            <a:endParaRPr lang="en-US" sz="1100" b="1" dirty="0" smtClean="0">
              <a:solidFill>
                <a:srgbClr val="0D0D0D"/>
              </a:solidFill>
            </a:endParaRPr>
          </a:p>
          <a:p>
            <a:r>
              <a:rPr lang="en-US" sz="1100" b="1" dirty="0" smtClean="0">
                <a:solidFill>
                  <a:srgbClr val="0D0D0D"/>
                </a:solidFill>
              </a:rPr>
              <a:t>Social Media Integration:</a:t>
            </a:r>
          </a:p>
          <a:p>
            <a:pPr lvl="1">
              <a:buFont typeface="Arial"/>
              <a:buChar char="•"/>
            </a:pPr>
            <a:r>
              <a:rPr lang="en-US" sz="1100" b="1" dirty="0" smtClean="0">
                <a:solidFill>
                  <a:srgbClr val="0D0D0D"/>
                </a:solidFill>
              </a:rPr>
              <a:t>Follow the Audience: </a:t>
            </a:r>
            <a:r>
              <a:rPr lang="en-US" sz="1100" dirty="0" smtClean="0"/>
              <a:t>People post content wherever and whenever they like. Cell Journalist helps media companies harness this powerful trend by providing technology that pulls social media into a single platform.</a:t>
            </a:r>
            <a:endParaRPr lang="en-US" sz="1100" dirty="0" smtClean="0">
              <a:solidFill>
                <a:srgbClr val="0D0D0D"/>
              </a:solidFill>
            </a:endParaRPr>
          </a:p>
          <a:p>
            <a:pPr lvl="1">
              <a:buFont typeface="Arial"/>
              <a:buChar char="•"/>
            </a:pPr>
            <a:r>
              <a:rPr lang="en-US" sz="1100" b="1" dirty="0" smtClean="0">
                <a:solidFill>
                  <a:srgbClr val="0D0D0D"/>
                </a:solidFill>
              </a:rPr>
              <a:t>Leveraging Your Assets: </a:t>
            </a:r>
            <a:r>
              <a:rPr lang="en-US" sz="1100" dirty="0" smtClean="0"/>
              <a:t>We allow you to mine social media efficiently by pulling content from your </a:t>
            </a:r>
            <a:r>
              <a:rPr lang="en-US" sz="1100" dirty="0" err="1" smtClean="0"/>
              <a:t>Facebook</a:t>
            </a:r>
            <a:r>
              <a:rPr lang="en-US" sz="1100" dirty="0" smtClean="0"/>
              <a:t>, Twitter and YouTube accounts directly into the Cell Journalist platform.</a:t>
            </a:r>
            <a:endParaRPr lang="en-US" sz="1100" dirty="0" smtClean="0">
              <a:solidFill>
                <a:srgbClr val="0D0D0D"/>
              </a:solidFill>
            </a:endParaRPr>
          </a:p>
          <a:p>
            <a:pPr lvl="1">
              <a:buFont typeface="Arial"/>
              <a:buChar char="•"/>
            </a:pPr>
            <a:r>
              <a:rPr lang="en-US" sz="1100" b="1" dirty="0" smtClean="0">
                <a:solidFill>
                  <a:srgbClr val="0D0D0D"/>
                </a:solidFill>
              </a:rPr>
              <a:t>Newsroom of the Future: </a:t>
            </a:r>
            <a:r>
              <a:rPr lang="en-US" sz="1100" dirty="0" smtClean="0"/>
              <a:t>By aggregating social media into a single editorial platform, producers are now able to select content from multiple sources in an efficient, easy to use manner.</a:t>
            </a:r>
          </a:p>
          <a:p>
            <a:pPr lvl="1"/>
            <a:endParaRPr lang="en-US" sz="1100" dirty="0" smtClean="0">
              <a:solidFill>
                <a:srgbClr val="0D0D0D"/>
              </a:solidFill>
            </a:endParaRPr>
          </a:p>
          <a:p>
            <a:r>
              <a:rPr lang="en-US" sz="1100" b="1" dirty="0" smtClean="0">
                <a:solidFill>
                  <a:srgbClr val="0D0D0D"/>
                </a:solidFill>
              </a:rPr>
              <a:t>Monetization Opportunities:</a:t>
            </a:r>
          </a:p>
          <a:p>
            <a:pPr lvl="1">
              <a:buFont typeface="Arial"/>
              <a:buChar char="•"/>
            </a:pPr>
            <a:r>
              <a:rPr lang="en-US" sz="1100" b="1" dirty="0" smtClean="0"/>
              <a:t>No Revenue Sharing:</a:t>
            </a:r>
          </a:p>
          <a:p>
            <a:pPr lvl="1"/>
            <a:r>
              <a:rPr lang="en-US" sz="1100" dirty="0" smtClean="0"/>
              <a:t>Our platform provides multiple advertising formats that can deliver a positive ROI. Clients retain 100% of the advertising they sell, no commissions, no complicated accounting and no barter requirements.</a:t>
            </a:r>
          </a:p>
          <a:p>
            <a:pPr lvl="1">
              <a:buFont typeface="Arial"/>
              <a:buChar char="•"/>
            </a:pPr>
            <a:r>
              <a:rPr lang="en-US" sz="1100" b="1" dirty="0" smtClean="0"/>
              <a:t>Display Ads:</a:t>
            </a:r>
          </a:p>
          <a:p>
            <a:pPr lvl="1"/>
            <a:r>
              <a:rPr lang="en-US" sz="1100" dirty="0" smtClean="0"/>
              <a:t>Client banner inventory on each page on the platform includes one 728 </a:t>
            </a:r>
            <a:r>
              <a:rPr lang="en-US" sz="1100" dirty="0" err="1" smtClean="0"/>
              <a:t>x</a:t>
            </a:r>
            <a:r>
              <a:rPr lang="en-US" sz="1100" dirty="0" smtClean="0"/>
              <a:t> 90 </a:t>
            </a:r>
            <a:r>
              <a:rPr lang="en-US" sz="1100" dirty="0" err="1" smtClean="0"/>
              <a:t>leaderboard</a:t>
            </a:r>
            <a:r>
              <a:rPr lang="en-US" sz="1100" dirty="0" smtClean="0"/>
              <a:t>, one 300 </a:t>
            </a:r>
            <a:r>
              <a:rPr lang="en-US" sz="1100" dirty="0" err="1" smtClean="0"/>
              <a:t>x</a:t>
            </a:r>
            <a:r>
              <a:rPr lang="en-US" sz="1100" dirty="0" smtClean="0"/>
              <a:t> 250 cube and customizable footers.</a:t>
            </a:r>
          </a:p>
          <a:p>
            <a:pPr lvl="1">
              <a:buFont typeface="Arial"/>
              <a:buChar char="•"/>
            </a:pPr>
            <a:r>
              <a:rPr lang="en-US" sz="1100" b="1" dirty="0" smtClean="0"/>
              <a:t>Channel Sponsorship:</a:t>
            </a:r>
          </a:p>
          <a:p>
            <a:pPr lvl="1"/>
            <a:r>
              <a:rPr lang="en-US" sz="1100" dirty="0" smtClean="0"/>
              <a:t>Channels can be sold separately or on a run of site basis. Ad sizes and graphics are totally customizable. Increase value for your advertisers by providing targeted demographics. Weather, News, Sports, Kids, Pets…or create a campaign specific channel.</a:t>
            </a:r>
          </a:p>
          <a:p>
            <a:pPr lvl="1">
              <a:buFont typeface="Arial"/>
              <a:buChar char="•"/>
            </a:pPr>
            <a:r>
              <a:rPr lang="en-US" sz="1100" b="1" dirty="0" smtClean="0"/>
              <a:t>Contest: </a:t>
            </a:r>
            <a:r>
              <a:rPr lang="en-US" sz="1100" dirty="0" smtClean="0"/>
              <a:t>Our Sponsored Contests allow your sales team to create fun, interactive marketing packages that build client-customer relationships. Registration data can be tailored to build a valuable database of qualified leads. Rules and terms of service are determined by you and your clients.</a:t>
            </a:r>
            <a:endParaRPr lang="en-US" sz="1100" b="1" dirty="0" smtClean="0"/>
          </a:p>
          <a:p>
            <a:pPr lvl="1"/>
            <a:endParaRPr lang="en-US" sz="1100" dirty="0" smtClean="0">
              <a:solidFill>
                <a:srgbClr val="0D0D0D"/>
              </a:solidFill>
            </a:endParaRPr>
          </a:p>
          <a:p>
            <a:pPr lvl="1"/>
            <a:endParaRPr lang="en-US" sz="1100" dirty="0" smtClean="0">
              <a:solidFill>
                <a:srgbClr val="0D0D0D"/>
              </a:solidFill>
            </a:endParaRPr>
          </a:p>
          <a:p>
            <a:r>
              <a:rPr lang="en-US" sz="1100" b="1" dirty="0" smtClean="0">
                <a:solidFill>
                  <a:srgbClr val="0D0D0D"/>
                </a:solidFill>
              </a:rPr>
              <a:t>Platform Management:</a:t>
            </a:r>
          </a:p>
          <a:p>
            <a:pPr lvl="1">
              <a:buFont typeface="Arial"/>
              <a:buChar char="•"/>
            </a:pPr>
            <a:r>
              <a:rPr lang="en-US" sz="1100" b="1" dirty="0" smtClean="0"/>
              <a:t>Content Moderation:</a:t>
            </a:r>
          </a:p>
          <a:p>
            <a:pPr lvl="1"/>
            <a:r>
              <a:rPr lang="en-US" sz="1100" dirty="0" smtClean="0"/>
              <a:t>We give you the option to manually pre-approve or auto-approve. No need to open individual emails and file attachments, our moderation engine does all the heavy lifting and automatically converts videos for the web.</a:t>
            </a:r>
          </a:p>
          <a:p>
            <a:pPr lvl="1">
              <a:buFont typeface="Arial"/>
              <a:buChar char="•"/>
            </a:pPr>
            <a:r>
              <a:rPr lang="en-US" sz="1100" b="1" dirty="0" smtClean="0"/>
              <a:t>Trusted Senders:</a:t>
            </a:r>
          </a:p>
          <a:p>
            <a:pPr lvl="1"/>
            <a:r>
              <a:rPr lang="en-US" sz="1100" dirty="0" smtClean="0"/>
              <a:t>This unique feature allows you to automatically approve and post content from known sources like members of your staff, stringers and Weather Watchers. Dedicated channels can also be created for individuals or groups of Trusted Senders.</a:t>
            </a:r>
          </a:p>
          <a:p>
            <a:pPr lvl="1">
              <a:buFont typeface="Arial"/>
              <a:buChar char="•"/>
            </a:pPr>
            <a:r>
              <a:rPr lang="en-US" sz="1100" b="1" dirty="0" smtClean="0"/>
              <a:t>Keyword Channel Sorting:</a:t>
            </a:r>
          </a:p>
          <a:p>
            <a:pPr lvl="1"/>
            <a:r>
              <a:rPr lang="en-US" sz="1100" dirty="0" smtClean="0"/>
              <a:t>This will help you organize content, we allow site administrators to designate keywords and associate those keywords with specific channels. Keywords and channels can be defined by theme, user, location or a variety of other categories.</a:t>
            </a:r>
            <a:endParaRPr lang="en-US" sz="1100" dirty="0" smtClean="0">
              <a:solidFill>
                <a:srgbClr val="0D0D0D"/>
              </a:solidFill>
            </a:endParaRPr>
          </a:p>
          <a:p>
            <a:pPr lvl="1">
              <a:buFont typeface="Arial"/>
              <a:buChar char="•"/>
            </a:pPr>
            <a:endParaRPr lang="en-US" sz="1100" dirty="0" smtClean="0">
              <a:solidFill>
                <a:srgbClr val="0D0D0D"/>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ubtitle 2"/>
          <p:cNvSpPr txBox="1">
            <a:spLocks/>
          </p:cNvSpPr>
          <p:nvPr/>
        </p:nvSpPr>
        <p:spPr>
          <a:xfrm>
            <a:off x="762000" y="381000"/>
            <a:ext cx="7848600" cy="5943600"/>
          </a:xfrm>
          <a:prstGeom prst="rect">
            <a:avLst/>
          </a:prstGeom>
        </p:spPr>
        <p:txBody>
          <a:bodyPr vert="horz" lIns="91440" tIns="45720" rIns="91440" bIns="45720" rtlCol="0">
            <a:normAutofit/>
          </a:bodyPr>
          <a:lstStyle/>
          <a:p>
            <a:pPr lvl="0">
              <a:spcBef>
                <a:spcPct val="20000"/>
              </a:spcBef>
            </a:pPr>
            <a:r>
              <a:rPr kumimoji="0" lang="en-US" sz="1000" b="0" i="0" u="none" strike="noStrike" kern="1200" cap="none" spc="0" normalizeH="0" baseline="0" noProof="0" dirty="0" smtClean="0">
                <a:ln>
                  <a:noFill/>
                </a:ln>
                <a:solidFill>
                  <a:srgbClr val="0D0D0D"/>
                </a:solidFill>
                <a:effectLst/>
                <a:uLnTx/>
                <a:uFillTx/>
                <a:latin typeface="+mn-lt"/>
                <a:ea typeface="+mn-ea"/>
                <a:cs typeface="+mn-cs"/>
              </a:rPr>
              <a:t>What is Pixelbling? Pixelbling is a </a:t>
            </a:r>
            <a:r>
              <a:rPr lang="en-US" sz="1000" dirty="0" smtClean="0"/>
              <a:t>Newsroom product that allows producers to quickly gather content from your staff and viewers and then display it online, and on-air. We understand that in this age of consolidating media and shrinking news staffs, getting local and breaking news is an increasing challenge. Pixelbling provides a place for your audience to quickly and easily share photos of news and community events that are important to them.</a:t>
            </a:r>
          </a:p>
          <a:p>
            <a:pPr lvl="0">
              <a:spcBef>
                <a:spcPct val="20000"/>
              </a:spcBef>
            </a:pPr>
            <a:endParaRPr lang="en-US" sz="1000" dirty="0" smtClean="0"/>
          </a:p>
          <a:p>
            <a:pPr lvl="0">
              <a:spcBef>
                <a:spcPct val="20000"/>
              </a:spcBef>
            </a:pPr>
            <a:r>
              <a:rPr lang="en-US" sz="1000" dirty="0" smtClean="0"/>
              <a:t>Pixelbling.</a:t>
            </a:r>
          </a:p>
          <a:p>
            <a:pPr lvl="0">
              <a:spcBef>
                <a:spcPct val="20000"/>
              </a:spcBef>
            </a:pPr>
            <a:r>
              <a:rPr lang="en-US" sz="1000" dirty="0" smtClean="0"/>
              <a:t>There are 7 billion people on Earth. 5.1 billion own a cell phone. 4.2 billion own a toothbrush</a:t>
            </a:r>
            <a:r>
              <a:rPr lang="en-US" sz="1000" i="1" dirty="0" smtClean="0"/>
              <a:t>. (Mobile Marketing Association Asia, 2011)</a:t>
            </a:r>
          </a:p>
          <a:p>
            <a:pPr lvl="0">
              <a:spcBef>
                <a:spcPct val="20000"/>
              </a:spcBef>
            </a:pPr>
            <a:r>
              <a:rPr lang="en-US" sz="1000" i="1" dirty="0" smtClean="0"/>
              <a:t>It takes 90 minutes for the average person to respond to an email. It takes 90 seconds for the average person to respond to a text message. (</a:t>
            </a:r>
            <a:r>
              <a:rPr lang="en-US" sz="1000" i="1" dirty="0" err="1" smtClean="0"/>
              <a:t>CTIA.org</a:t>
            </a:r>
            <a:r>
              <a:rPr lang="en-US" sz="1000" i="1" dirty="0" smtClean="0"/>
              <a:t>, 2011)</a:t>
            </a:r>
          </a:p>
          <a:p>
            <a:pPr lvl="0">
              <a:spcBef>
                <a:spcPct val="20000"/>
              </a:spcBef>
            </a:pPr>
            <a:r>
              <a:rPr lang="en-US" sz="1000" i="1" dirty="0" smtClean="0"/>
              <a:t>91% of all smart phone users have their phone within arm’s reach 24/7 – (Morgan Stanley, 2012)</a:t>
            </a:r>
          </a:p>
          <a:p>
            <a:pPr lvl="0">
              <a:spcBef>
                <a:spcPct val="20000"/>
              </a:spcBef>
            </a:pPr>
            <a:r>
              <a:rPr lang="en-US" sz="1000" i="1" dirty="0" smtClean="0"/>
              <a:t>Mobile marketing will account for 15.2% of global online ad spend by 2016. (Berg Insight, 2012)</a:t>
            </a:r>
          </a:p>
          <a:p>
            <a:pPr lvl="0">
              <a:spcBef>
                <a:spcPct val="20000"/>
              </a:spcBef>
            </a:pPr>
            <a:r>
              <a:rPr lang="en-US" sz="1000" i="1" dirty="0" smtClean="0"/>
              <a:t>It takes 26 hours for the average person to report a lost wallet. It takes 68 minutes for them to report a lost phone. (Unisys, 2012)</a:t>
            </a:r>
          </a:p>
          <a:p>
            <a:pPr lvl="0">
              <a:spcBef>
                <a:spcPct val="20000"/>
              </a:spcBef>
            </a:pPr>
            <a:r>
              <a:rPr lang="en-US" sz="1000" i="1" dirty="0" smtClean="0"/>
              <a:t>70% of all mobile searches result in action within 1 hour. 70% of online searches result in action in one month. (Mobile Marketer, 2012)</a:t>
            </a:r>
          </a:p>
          <a:p>
            <a:pPr lvl="0">
              <a:spcBef>
                <a:spcPct val="20000"/>
              </a:spcBef>
            </a:pPr>
            <a:r>
              <a:rPr lang="en-US" sz="1000" i="1" dirty="0" smtClean="0"/>
              <a:t>9 out of 10 mobile searches lead to action, over half leading to purchase. (Search Engine Land, 2012)</a:t>
            </a:r>
          </a:p>
          <a:p>
            <a:pPr lvl="0">
              <a:spcBef>
                <a:spcPct val="20000"/>
              </a:spcBef>
            </a:pPr>
            <a:r>
              <a:rPr lang="en-US" sz="1000" i="1" dirty="0" smtClean="0"/>
              <a:t>61% of local searches on a mobile phone result in a phone call. (Google, 2012)</a:t>
            </a:r>
          </a:p>
          <a:p>
            <a:pPr lvl="0">
              <a:spcBef>
                <a:spcPct val="20000"/>
              </a:spcBef>
            </a:pPr>
            <a:endParaRPr lang="en-US" sz="1000" dirty="0" smtClean="0"/>
          </a:p>
          <a:p>
            <a:pPr lvl="0">
              <a:spcBef>
                <a:spcPct val="20000"/>
              </a:spcBef>
            </a:pPr>
            <a:endParaRPr lang="en-US" sz="1000" dirty="0" smtClean="0"/>
          </a:p>
          <a:p>
            <a:pPr lvl="0">
              <a:spcBef>
                <a:spcPct val="20000"/>
              </a:spcBef>
            </a:pPr>
            <a:r>
              <a:rPr lang="en-US" sz="1000" dirty="0" smtClean="0"/>
              <a:t> </a:t>
            </a:r>
            <a:endParaRPr kumimoji="0" lang="en-US" sz="1000" b="0" i="0" u="none" strike="noStrike" kern="1200" cap="none" spc="0" normalizeH="0" baseline="0" noProof="0" dirty="0">
              <a:ln>
                <a:noFill/>
              </a:ln>
              <a:solidFill>
                <a:srgbClr val="0D0D0D"/>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ubtitle 2"/>
          <p:cNvSpPr txBox="1">
            <a:spLocks/>
          </p:cNvSpPr>
          <p:nvPr/>
        </p:nvSpPr>
        <p:spPr>
          <a:xfrm>
            <a:off x="762000" y="381000"/>
            <a:ext cx="7848600" cy="5943600"/>
          </a:xfrm>
          <a:prstGeom prst="rect">
            <a:avLst/>
          </a:prstGeom>
        </p:spPr>
        <p:txBody>
          <a:bodyPr vert="horz" lIns="91440" tIns="45720" rIns="91440" bIns="45720" rtlCol="0">
            <a:normAutofit/>
          </a:bodyPr>
          <a:lstStyle/>
          <a:p>
            <a:pPr lvl="0">
              <a:spcBef>
                <a:spcPct val="20000"/>
              </a:spcBef>
            </a:pPr>
            <a:r>
              <a:rPr kumimoji="0" lang="en-US" sz="1000" b="0" i="0" u="none" strike="noStrike" kern="1200" cap="none" spc="0" normalizeH="0" baseline="0" noProof="0" dirty="0" smtClean="0">
                <a:ln>
                  <a:noFill/>
                </a:ln>
                <a:solidFill>
                  <a:srgbClr val="0D0D0D"/>
                </a:solidFill>
                <a:effectLst/>
                <a:uLnTx/>
                <a:uFillTx/>
                <a:latin typeface="+mn-lt"/>
                <a:ea typeface="+mn-ea"/>
                <a:cs typeface="+mn-cs"/>
              </a:rPr>
              <a:t>Tired</a:t>
            </a:r>
            <a:r>
              <a:rPr kumimoji="0" lang="en-US" sz="1000" b="0" i="0" u="none" strike="noStrike" kern="1200" cap="none" spc="0" normalizeH="0" noProof="0" dirty="0" smtClean="0">
                <a:ln>
                  <a:noFill/>
                </a:ln>
                <a:solidFill>
                  <a:srgbClr val="0D0D0D"/>
                </a:solidFill>
                <a:effectLst/>
                <a:uLnTx/>
                <a:uFillTx/>
                <a:latin typeface="+mn-lt"/>
                <a:ea typeface="+mn-ea"/>
                <a:cs typeface="+mn-cs"/>
              </a:rPr>
              <a:t> of not getting your graphics on time? Or not </a:t>
            </a:r>
            <a:r>
              <a:rPr lang="en-US" sz="1000" dirty="0" smtClean="0">
                <a:solidFill>
                  <a:srgbClr val="0D0D0D"/>
                </a:solidFill>
              </a:rPr>
              <a:t>having a graphic artist at all? Pixelbling can bridge the gap for those early morning shows or weekend show that do not have a </a:t>
            </a:r>
            <a:r>
              <a:rPr lang="en-US" sz="1000" smtClean="0">
                <a:solidFill>
                  <a:srgbClr val="0D0D0D"/>
                </a:solidFill>
              </a:rPr>
              <a:t>graphic Artist.</a:t>
            </a:r>
            <a:endParaRPr kumimoji="0" lang="en-US" sz="1000" b="0" i="0" u="none" strike="noStrike" kern="1200" cap="none" spc="0" normalizeH="0" baseline="0" noProof="0" dirty="0">
              <a:ln>
                <a:noFill/>
              </a:ln>
              <a:solidFill>
                <a:srgbClr val="0D0D0D"/>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5652</TotalTime>
  <Words>1485</Words>
  <Application>Microsoft Macintosh PowerPoint</Application>
  <PresentationFormat>On-screen Show (4:3)</PresentationFormat>
  <Paragraphs>78</Paragraphs>
  <Slides>5</Slides>
  <Notes>0</Notes>
  <HiddenSlides>0</HiddenSlides>
  <MMClips>0</MMClips>
  <ScaleCrop>false</ScaleCrop>
  <HeadingPairs>
    <vt:vector size="4" baseType="variant">
      <vt:variant>
        <vt:lpstr>Design Template</vt:lpstr>
      </vt:variant>
      <vt:variant>
        <vt:i4>1</vt:i4>
      </vt:variant>
      <vt:variant>
        <vt:lpstr>Slide Titles</vt:lpstr>
      </vt:variant>
      <vt:variant>
        <vt:i4>5</vt:i4>
      </vt:variant>
    </vt:vector>
  </HeadingPairs>
  <TitlesOfParts>
    <vt:vector size="6" baseType="lpstr">
      <vt:lpstr>Office Theme</vt:lpstr>
      <vt:lpstr>PROMO SCRIPT</vt:lpstr>
      <vt:lpstr>Slide 2</vt:lpstr>
      <vt:lpstr>Slide 3</vt:lpstr>
      <vt:lpstr>Slide 4</vt:lpstr>
      <vt:lpstr>Slide 5</vt:lpstr>
    </vt:vector>
  </TitlesOfParts>
  <Company>rangebrothers.com</Company>
  <LinksUpToDate>false</LinksUpToDate>
  <SharedDoc>false</SharedDoc>
  <HyperlinksChanged>false</HyperlinksChanged>
  <AppVersion>12.0001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Video Tutorial</dc:title>
  <dc:creator>victor rangel</dc:creator>
  <cp:lastModifiedBy>victor rangel</cp:lastModifiedBy>
  <cp:revision>168</cp:revision>
  <dcterms:created xsi:type="dcterms:W3CDTF">2013-01-18T02:15:12Z</dcterms:created>
  <dcterms:modified xsi:type="dcterms:W3CDTF">2013-01-18T13:43:44Z</dcterms:modified>
</cp:coreProperties>
</file>