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7420" autoAdjust="0"/>
    <p:restoredTop sz="94591" autoAdjust="0"/>
  </p:normalViewPr>
  <p:slideViewPr>
    <p:cSldViewPr snapToObjects="1">
      <p:cViewPr>
        <p:scale>
          <a:sx n="150" d="100"/>
          <a:sy n="150" d="100"/>
        </p:scale>
        <p:origin x="-608" y="-88"/>
      </p:cViewPr>
      <p:guideLst>
        <p:guide orient="horz" pos="2160"/>
        <p:guide pos="2880"/>
      </p:guideLst>
    </p:cSldViewPr>
  </p:slideViewPr>
  <p:outlineViewPr>
    <p:cViewPr>
      <p:scale>
        <a:sx n="33" d="100"/>
        <a:sy n="33" d="100"/>
      </p:scale>
      <p:origin x="0" y="4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1/17/13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28601"/>
            <a:ext cx="1524000" cy="457200"/>
          </a:xfrm>
        </p:spPr>
        <p:txBody>
          <a:bodyPr anchor="t">
            <a:normAutofit/>
          </a:bodyPr>
          <a:lstStyle/>
          <a:p>
            <a:r>
              <a:rPr lang="en-US" sz="1600" dirty="0" smtClean="0"/>
              <a:t>PROMO SCRIPT</a:t>
            </a:r>
            <a:endParaRPr lang="en-US" sz="1600" dirty="0"/>
          </a:p>
        </p:txBody>
      </p:sp>
      <p:sp>
        <p:nvSpPr>
          <p:cNvPr id="3" name="Subtitle 2"/>
          <p:cNvSpPr>
            <a:spLocks noGrp="1"/>
          </p:cNvSpPr>
          <p:nvPr>
            <p:ph type="subTitle" idx="1"/>
          </p:nvPr>
        </p:nvSpPr>
        <p:spPr>
          <a:xfrm>
            <a:off x="990600" y="914400"/>
            <a:ext cx="7620000" cy="5334000"/>
          </a:xfrm>
        </p:spPr>
        <p:txBody>
          <a:bodyPr>
            <a:normAutofit/>
          </a:bodyPr>
          <a:lstStyle/>
          <a:p>
            <a:pPr algn="l"/>
            <a:r>
              <a:rPr lang="en-US" sz="1000" dirty="0" smtClean="0">
                <a:solidFill>
                  <a:srgbClr val="0D0D0D"/>
                </a:solidFill>
              </a:rPr>
              <a:t>Nearly half  the U.S. Population use </a:t>
            </a:r>
            <a:r>
              <a:rPr lang="en-US" sz="1000" dirty="0" err="1" smtClean="0">
                <a:solidFill>
                  <a:srgbClr val="0D0D0D"/>
                </a:solidFill>
              </a:rPr>
              <a:t>smartphones</a:t>
            </a:r>
            <a:r>
              <a:rPr lang="en-US" sz="1000" dirty="0" smtClean="0">
                <a:solidFill>
                  <a:srgbClr val="0D0D0D"/>
                </a:solidFill>
              </a:rPr>
              <a:t> . That’s over 130 million </a:t>
            </a:r>
            <a:r>
              <a:rPr lang="en-US" sz="1000" dirty="0" err="1" smtClean="0">
                <a:solidFill>
                  <a:srgbClr val="0D0D0D"/>
                </a:solidFill>
              </a:rPr>
              <a:t>smartphones</a:t>
            </a:r>
            <a:r>
              <a:rPr lang="en-US" sz="1000" dirty="0" smtClean="0">
                <a:solidFill>
                  <a:srgbClr val="0D0D0D"/>
                </a:solidFill>
              </a:rPr>
              <a:t> in use.</a:t>
            </a:r>
          </a:p>
          <a:p>
            <a:pPr algn="l"/>
            <a:r>
              <a:rPr lang="en-US" sz="1000" dirty="0" smtClean="0">
                <a:solidFill>
                  <a:srgbClr val="0D0D0D"/>
                </a:solidFill>
              </a:rPr>
              <a:t>The majority of the Mobile Phone Imagery submitted to local News outlets are weather and event related. All this User Generated Content can be accessed and compiled with your brand, On-Air and Online using Pixelbling.</a:t>
            </a:r>
          </a:p>
          <a:p>
            <a:pPr algn="l"/>
            <a:r>
              <a:rPr lang="en-US" sz="1000" dirty="0" smtClean="0">
                <a:solidFill>
                  <a:srgbClr val="0D0D0D"/>
                </a:solidFill>
              </a:rPr>
              <a:t>Our focus is on newsgathering Mobile Imagery and promoting your stations branding. We understand that in this age of consolidating media and shrinking graphic departments, getting local and breaking news is challenging. </a:t>
            </a:r>
            <a:r>
              <a:rPr lang="en-US" sz="1000" dirty="0" smtClean="0">
                <a:solidFill>
                  <a:schemeClr val="tx1"/>
                </a:solidFill>
              </a:rPr>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pPr algn="l"/>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 60 seconds. Stay ahead of the competition with immediate access to visual and  compelling content with Pixelbling.</a:t>
            </a:r>
          </a:p>
          <a:p>
            <a:pPr algn="l"/>
            <a:endParaRPr lang="en-US" sz="1000" dirty="0" smtClean="0">
              <a:solidFill>
                <a:srgbClr val="0D0D0D"/>
              </a:solidFill>
            </a:endParaRPr>
          </a:p>
          <a:p>
            <a:pPr algn="l"/>
            <a:r>
              <a:rPr lang="en-US" sz="1000" dirty="0" smtClean="0">
                <a:solidFill>
                  <a:srgbClr val="0D0D0D"/>
                </a:solidFill>
              </a:rPr>
              <a:t>This is how it works: Your viewers</a:t>
            </a: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pPr algn="l"/>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a:t>
            </a:r>
            <a:r>
              <a:rPr lang="en-US" sz="1000" dirty="0" err="1" smtClean="0">
                <a:solidFill>
                  <a:srgbClr val="0D0D0D"/>
                </a:solidFill>
              </a:rPr>
              <a:t>playlist</a:t>
            </a:r>
            <a:r>
              <a:rPr lang="en-US" sz="1000" dirty="0" smtClean="0">
                <a:solidFill>
                  <a:srgbClr val="0D0D0D"/>
                </a:solidFill>
              </a:rPr>
              <a: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a:t>
            </a:r>
            <a:r>
              <a:rPr lang="en-US" sz="1000" dirty="0" err="1" smtClean="0">
                <a:solidFill>
                  <a:srgbClr val="0D0D0D"/>
                </a:solidFill>
              </a:rPr>
              <a:t>playlists</a:t>
            </a:r>
            <a:r>
              <a:rPr lang="en-US" sz="1000" dirty="0" smtClean="0">
                <a:solidFill>
                  <a:srgbClr val="0D0D0D"/>
                </a:solidFill>
              </a:rPr>
              <a:t>. This dramatically reduces turn-around time eliminating the need for Graphic Artist and CG Operator.</a:t>
            </a:r>
          </a:p>
          <a:p>
            <a:pPr algn="l"/>
            <a:endParaRPr lang="en-US" sz="1000" dirty="0">
              <a:solidFill>
                <a:srgbClr val="0D0D0D"/>
              </a:solidFill>
            </a:endParaRPr>
          </a:p>
        </p:txBody>
      </p:sp>
      <p:sp>
        <p:nvSpPr>
          <p:cNvPr id="4" name="TextBox 3"/>
          <p:cNvSpPr txBox="1"/>
          <p:nvPr/>
        </p:nvSpPr>
        <p:spPr>
          <a:xfrm>
            <a:off x="990600" y="228600"/>
            <a:ext cx="2895600" cy="584776"/>
          </a:xfrm>
          <a:prstGeom prst="rect">
            <a:avLst/>
          </a:prstGeom>
          <a:noFill/>
        </p:spPr>
        <p:txBody>
          <a:bodyPr wrap="square" rtlCol="0">
            <a:spAutoFit/>
          </a:bodyPr>
          <a:lstStyle/>
          <a:p>
            <a:r>
              <a:rPr lang="en-US" sz="800" i="1" dirty="0" smtClean="0"/>
              <a:t>UGC- User Generated Content. Mobile Phone Imagery. </a:t>
            </a:r>
          </a:p>
          <a:p>
            <a:r>
              <a:rPr lang="en-US" sz="800" i="1" dirty="0" smtClean="0"/>
              <a:t>Mobile Content.</a:t>
            </a:r>
          </a:p>
          <a:p>
            <a:r>
              <a:rPr lang="en-US" sz="800" i="1" dirty="0" smtClean="0"/>
              <a:t>Media Content.. Mobile Imagery. Social Content. Mobile Imagery &amp; Social Content. Social Data. Citizen Journalist. </a:t>
            </a:r>
            <a:r>
              <a:rPr lang="en-US" sz="800" i="1" smtClean="0"/>
              <a:t>Crowd Sourcing. </a:t>
            </a:r>
            <a:endParaRPr lang="en-US" sz="800" i="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to quickly gather content from your staff and viewers and then display it online, and on-air. We understand that in this age of consolidating media and shrinking news staffs, getting local and breaking news is an increasing challenge. Pixelbling provides a place for your audience to quickly and easily share photos of news and community events that are important to them.</a:t>
            </a:r>
          </a:p>
          <a:p>
            <a:pPr lvl="0">
              <a:spcBef>
                <a:spcPct val="20000"/>
              </a:spcBef>
            </a:pPr>
            <a:endParaRPr lang="en-US" sz="1000" dirty="0" smtClean="0"/>
          </a:p>
          <a:p>
            <a:pPr lvl="0">
              <a:spcBef>
                <a:spcPct val="20000"/>
              </a:spcBef>
            </a:pPr>
            <a:r>
              <a:rPr lang="en-US" sz="1000" dirty="0" smtClean="0"/>
              <a:t>Pixelbling.</a:t>
            </a:r>
          </a:p>
          <a:p>
            <a:pPr lvl="0">
              <a:spcBef>
                <a:spcPct val="20000"/>
              </a:spcBef>
            </a:pPr>
            <a:r>
              <a:rPr lang="en-US" sz="1000" dirty="0" smtClean="0"/>
              <a:t>There are 7 billion people on Earth. 5.1 billion own a cell phone. 4.2 billion own a toothbrush</a:t>
            </a:r>
            <a:r>
              <a:rPr lang="en-US" sz="1000" i="1" dirty="0" smtClean="0"/>
              <a:t>. (Mobile Marketing Association Asia, 2011)</a:t>
            </a:r>
          </a:p>
          <a:p>
            <a:pPr lvl="0">
              <a:spcBef>
                <a:spcPct val="20000"/>
              </a:spcBef>
            </a:pPr>
            <a:r>
              <a:rPr lang="en-US" sz="1000" i="1" dirty="0" smtClean="0"/>
              <a:t>It takes 90 minutes for the average person to respond to an email. It takes 90 seconds for the average person to respond to a text message. (</a:t>
            </a:r>
            <a:r>
              <a:rPr lang="en-US" sz="1000" i="1" dirty="0" err="1" smtClean="0"/>
              <a:t>CTIA.org</a:t>
            </a:r>
            <a:r>
              <a:rPr lang="en-US" sz="1000" i="1" dirty="0" smtClean="0"/>
              <a:t>, 2011)</a:t>
            </a:r>
          </a:p>
          <a:p>
            <a:pPr lvl="0">
              <a:spcBef>
                <a:spcPct val="20000"/>
              </a:spcBef>
            </a:pPr>
            <a:r>
              <a:rPr lang="en-US" sz="1000" i="1" dirty="0" smtClean="0"/>
              <a:t>91% of all smart phone users have their phone within arm’s reach 24/7 – (Morgan Stanley, 2012)</a:t>
            </a:r>
          </a:p>
          <a:p>
            <a:pPr lvl="0">
              <a:spcBef>
                <a:spcPct val="20000"/>
              </a:spcBef>
            </a:pPr>
            <a:r>
              <a:rPr lang="en-US" sz="1000" i="1" dirty="0" smtClean="0"/>
              <a:t>Mobile marketing will account for 15.2% of global online ad spend by 2016. (Berg Insight, 2012)</a:t>
            </a:r>
          </a:p>
          <a:p>
            <a:pPr lvl="0">
              <a:spcBef>
                <a:spcPct val="20000"/>
              </a:spcBef>
            </a:pPr>
            <a:r>
              <a:rPr lang="en-US" sz="1000" i="1" dirty="0" smtClean="0"/>
              <a:t>It takes 26 hours for the average person to report a lost wallet. It takes 68 minutes for them to report a lost phone. (Unisys, 2012)</a:t>
            </a:r>
          </a:p>
          <a:p>
            <a:pPr lvl="0">
              <a:spcBef>
                <a:spcPct val="20000"/>
              </a:spcBef>
            </a:pPr>
            <a:r>
              <a:rPr lang="en-US" sz="1000" i="1" dirty="0" smtClean="0"/>
              <a:t>70% of all mobile searches result in action within 1 hour. 70% of online searches result in action in one month. (Mobile Marketer, 2012)</a:t>
            </a:r>
          </a:p>
          <a:p>
            <a:pPr lvl="0">
              <a:spcBef>
                <a:spcPct val="20000"/>
              </a:spcBef>
            </a:pPr>
            <a:r>
              <a:rPr lang="en-US" sz="1000" i="1" dirty="0" smtClean="0"/>
              <a:t>9 out of 10 mobile searches lead to action, over half leading to purchase. (Search Engine Land, 2012)</a:t>
            </a:r>
          </a:p>
          <a:p>
            <a:pPr lvl="0">
              <a:spcBef>
                <a:spcPct val="20000"/>
              </a:spcBef>
            </a:pPr>
            <a:r>
              <a:rPr lang="en-US" sz="1000" i="1" dirty="0" smtClean="0"/>
              <a:t>61% of local searches on a mobile phone result in a phone call. (Google, 2012)</a:t>
            </a:r>
          </a:p>
          <a:p>
            <a:pPr lvl="0">
              <a:spcBef>
                <a:spcPct val="20000"/>
              </a:spcBef>
            </a:pPr>
            <a:endParaRPr lang="en-US" sz="1000" dirty="0" smtClean="0"/>
          </a:p>
          <a:p>
            <a:pPr lvl="0">
              <a:spcBef>
                <a:spcPct val="20000"/>
              </a:spcBef>
            </a:pPr>
            <a:endParaRPr lang="en-US" sz="1000" dirty="0" smtClean="0"/>
          </a:p>
          <a:p>
            <a:pPr lvl="0">
              <a:spcBef>
                <a:spcPct val="20000"/>
              </a:spcBef>
            </a:pP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Tired</a:t>
            </a:r>
            <a:r>
              <a:rPr kumimoji="0" lang="en-US" sz="1000" b="0" i="0" u="none" strike="noStrike" kern="1200" cap="none" spc="0" normalizeH="0" noProof="0" dirty="0" smtClean="0">
                <a:ln>
                  <a:noFill/>
                </a:ln>
                <a:solidFill>
                  <a:srgbClr val="0D0D0D"/>
                </a:solidFill>
                <a:effectLst/>
                <a:uLnTx/>
                <a:uFillTx/>
                <a:latin typeface="+mn-lt"/>
                <a:ea typeface="+mn-ea"/>
                <a:cs typeface="+mn-cs"/>
              </a:rPr>
              <a:t> of not getting your graphics on time? Or not </a:t>
            </a:r>
            <a:r>
              <a:rPr lang="en-US" sz="1000" dirty="0" smtClean="0">
                <a:solidFill>
                  <a:srgbClr val="0D0D0D"/>
                </a:solidFill>
              </a:rPr>
              <a:t>having a graphic artist at all? Pixelbling can bridge the gap for those early morning shows or weekend show that do not have a </a:t>
            </a:r>
            <a:r>
              <a:rPr lang="en-US" sz="1000" smtClean="0">
                <a:solidFill>
                  <a:srgbClr val="0D0D0D"/>
                </a:solidFill>
              </a:rPr>
              <a:t>graphic Artist.</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5652</TotalTime>
  <Words>1485</Words>
  <Application>Microsoft Macintosh PowerPoint</Application>
  <PresentationFormat>On-screen Show (4:3)</PresentationFormat>
  <Paragraphs>78</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PROMO SCRIPT</vt:lpstr>
      <vt:lpstr>Slide 2</vt:lpstr>
      <vt:lpstr>Slide 3</vt:lpstr>
      <vt:lpstr>Slide 4</vt:lpstr>
      <vt:lpstr>Slide 5</vt:lpstr>
    </vt:vector>
  </TitlesOfParts>
  <Company>rangebrothers.com</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victor rangel</cp:lastModifiedBy>
  <cp:revision>168</cp:revision>
  <dcterms:created xsi:type="dcterms:W3CDTF">2013-01-18T02:15:12Z</dcterms:created>
  <dcterms:modified xsi:type="dcterms:W3CDTF">2013-01-18T13:43:58Z</dcterms:modified>
</cp:coreProperties>
</file>