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60" r:id="rId2"/>
    <p:sldId id="261" r:id="rId3"/>
    <p:sldId id="256" r:id="rId4"/>
    <p:sldId id="257" r:id="rId5"/>
    <p:sldId id="258" r:id="rId6"/>
    <p:sldId id="25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7420" autoAdjust="0"/>
    <p:restoredTop sz="94591" autoAdjust="0"/>
  </p:normalViewPr>
  <p:slideViewPr>
    <p:cSldViewPr snapToObjects="1">
      <p:cViewPr>
        <p:scale>
          <a:sx n="150" d="100"/>
          <a:sy n="150" d="100"/>
        </p:scale>
        <p:origin x="-1400" y="48"/>
      </p:cViewPr>
      <p:guideLst>
        <p:guide orient="horz"/>
        <p:guide pos="2880"/>
      </p:guideLst>
    </p:cSldViewPr>
  </p:slideViewPr>
  <p:outlineViewPr>
    <p:cViewPr>
      <p:scale>
        <a:sx n="33" d="100"/>
        <a:sy n="33" d="100"/>
      </p:scale>
      <p:origin x="0" y="4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2/19/13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2/19/13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2/19/13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2/19/13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4724400" y="1524000"/>
            <a:ext cx="3581400" cy="5257800"/>
          </a:xfrm>
          <a:prstGeom prst="rect">
            <a:avLst/>
          </a:prstGeom>
          <a:ln w="12700" cmpd="sng">
            <a:solidFill>
              <a:schemeClr val="tx1"/>
            </a:solidFill>
          </a:ln>
        </p:spPr>
        <p:txBody>
          <a:bodyPr vert="horz" lIns="91440" tIns="45720" rIns="91440" bIns="45720" rtlCol="0">
            <a:normAutofit/>
          </a:bodyPr>
          <a:lstStyle/>
          <a:p>
            <a:pPr lvl="0" algn="ctr">
              <a:spcBef>
                <a:spcPct val="20000"/>
              </a:spcBef>
            </a:pPr>
            <a:r>
              <a:rPr kumimoji="0" lang="en-US" sz="800" b="0" i="0" u="sng" strike="noStrike" kern="1200" cap="none" spc="0" normalizeH="0" baseline="0" noProof="0" dirty="0" smtClean="0">
                <a:ln>
                  <a:noFill/>
                </a:ln>
                <a:solidFill>
                  <a:srgbClr val="0D0D0D"/>
                </a:solidFill>
                <a:effectLst/>
                <a:uLnTx/>
                <a:uFillTx/>
                <a:latin typeface="Arial"/>
                <a:ea typeface="+mn-ea"/>
                <a:cs typeface="Arial"/>
              </a:rPr>
              <a:t>AUDIO</a:t>
            </a: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r>
              <a:rPr kumimoji="0" lang="en-US" sz="800" b="0" i="0" u="none" strike="noStrike" kern="1200" cap="none" spc="0" normalizeH="0" baseline="0" noProof="0" dirty="0" smtClean="0">
                <a:ln>
                  <a:noFill/>
                </a:ln>
                <a:solidFill>
                  <a:srgbClr val="0D0D0D"/>
                </a:solidFill>
                <a:effectLst/>
                <a:uLnTx/>
                <a:uFillTx/>
                <a:latin typeface="Arial"/>
                <a:ea typeface="+mn-ea"/>
                <a:cs typeface="Arial"/>
              </a:rPr>
              <a:t>1. Tired</a:t>
            </a:r>
            <a:r>
              <a:rPr kumimoji="0" lang="en-US" sz="800" b="0" i="0" u="none" strike="noStrike" kern="1200" cap="none" spc="0" normalizeH="0" noProof="0" dirty="0" smtClean="0">
                <a:ln>
                  <a:noFill/>
                </a:ln>
                <a:solidFill>
                  <a:srgbClr val="0D0D0D"/>
                </a:solidFill>
                <a:effectLst/>
                <a:uLnTx/>
                <a:uFillTx/>
                <a:latin typeface="Arial"/>
                <a:ea typeface="+mn-ea"/>
                <a:cs typeface="Arial"/>
              </a:rPr>
              <a:t> of NOT getting your graphics done on time? </a:t>
            </a:r>
          </a:p>
          <a:p>
            <a:pPr lvl="0">
              <a:spcBef>
                <a:spcPct val="20000"/>
              </a:spcBef>
            </a:pPr>
            <a:endParaRPr lang="en-US" sz="800" dirty="0" smtClean="0">
              <a:solidFill>
                <a:srgbClr val="0D0D0D"/>
              </a:solidFill>
              <a:latin typeface="Arial"/>
              <a:cs typeface="Arial"/>
            </a:endParaRPr>
          </a:p>
          <a:p>
            <a:pPr lvl="0">
              <a:spcBef>
                <a:spcPct val="20000"/>
              </a:spcBef>
            </a:pPr>
            <a:endParaRPr kumimoji="0" lang="en-US" sz="800" b="0" i="0" u="none" strike="noStrike" kern="1200" cap="none" spc="0" normalizeH="0" noProof="0" dirty="0" smtClean="0">
              <a:ln>
                <a:noFill/>
              </a:ln>
              <a:solidFill>
                <a:srgbClr val="0D0D0D"/>
              </a:solidFill>
              <a:effectLst/>
              <a:uLnTx/>
              <a:uFillTx/>
              <a:latin typeface="Arial"/>
              <a:ea typeface="+mn-ea"/>
              <a:cs typeface="Arial"/>
            </a:endParaRPr>
          </a:p>
          <a:p>
            <a:pPr lvl="0">
              <a:spcBef>
                <a:spcPct val="20000"/>
              </a:spcBef>
            </a:pPr>
            <a:r>
              <a:rPr kumimoji="0" lang="en-US" sz="800" b="0" i="0" u="none" strike="noStrike" kern="1200" cap="none" spc="0" normalizeH="0" noProof="0" dirty="0" smtClean="0">
                <a:ln>
                  <a:noFill/>
                </a:ln>
                <a:solidFill>
                  <a:srgbClr val="0D0D0D"/>
                </a:solidFill>
                <a:effectLst/>
                <a:uLnTx/>
                <a:uFillTx/>
                <a:latin typeface="Arial"/>
                <a:ea typeface="+mn-ea"/>
                <a:cs typeface="Arial"/>
              </a:rPr>
              <a:t>2. Or not </a:t>
            </a:r>
            <a:r>
              <a:rPr lang="en-US" sz="800" dirty="0" smtClean="0">
                <a:solidFill>
                  <a:srgbClr val="0D0D0D"/>
                </a:solidFill>
                <a:latin typeface="Arial"/>
                <a:cs typeface="Arial"/>
              </a:rPr>
              <a:t>having a graphic artist at all?</a:t>
            </a: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3. Pixelbling can bridge the gap for those early morning shows and those weekend shows that are NOT fully staffed with an Artist.</a:t>
            </a: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4. Pixelbling comes with 7 customized Album templates for a producer to get graphics on Air quick and </a:t>
            </a:r>
            <a:r>
              <a:rPr lang="en-US" sz="800" dirty="0" err="1" smtClean="0">
                <a:solidFill>
                  <a:srgbClr val="0D0D0D"/>
                </a:solidFill>
                <a:latin typeface="Arial"/>
                <a:cs typeface="Arial"/>
              </a:rPr>
              <a:t>easy.They</a:t>
            </a:r>
            <a:r>
              <a:rPr lang="en-US" sz="800" dirty="0" smtClean="0">
                <a:solidFill>
                  <a:srgbClr val="0D0D0D"/>
                </a:solidFill>
                <a:latin typeface="Arial"/>
                <a:cs typeface="Arial"/>
              </a:rPr>
              <a:t> include 5 Full Screens with text fields, 2 social media Full Screens and dynamic transitions.</a:t>
            </a:r>
          </a:p>
          <a:p>
            <a:pPr>
              <a:spcBef>
                <a:spcPct val="20000"/>
              </a:spcBef>
            </a:pPr>
            <a:endParaRPr lang="en-US" sz="800" dirty="0" smtClean="0">
              <a:solidFill>
                <a:srgbClr val="0D0D0D"/>
              </a:solidFill>
              <a:latin typeface="Arial"/>
              <a:cs typeface="Arial"/>
            </a:endParaRPr>
          </a:p>
          <a:p>
            <a:pPr>
              <a:spcBef>
                <a:spcPct val="20000"/>
              </a:spcBef>
            </a:pPr>
            <a:r>
              <a:rPr lang="en-US" sz="800" dirty="0" smtClean="0">
                <a:solidFill>
                  <a:srgbClr val="0D0D0D"/>
                </a:solidFill>
                <a:latin typeface="Arial"/>
                <a:cs typeface="Arial"/>
              </a:rPr>
              <a:t>5. Photos are sent by viewers from their Smart phones to a designated email address that is set by YOU</a:t>
            </a:r>
            <a:r>
              <a:rPr lang="en-US" sz="800" dirty="0" smtClean="0">
                <a:latin typeface="Arial"/>
                <a:cs typeface="Arial"/>
              </a:rPr>
              <a:t>. </a:t>
            </a:r>
            <a:r>
              <a:rPr lang="en-US" sz="800" dirty="0" smtClean="0">
                <a:solidFill>
                  <a:srgbClr val="0D0D0D"/>
                </a:solidFill>
                <a:latin typeface="Arial"/>
                <a:cs typeface="Arial"/>
              </a:rPr>
              <a:t>The photos are then compiled in </a:t>
            </a:r>
            <a:r>
              <a:rPr lang="en-US" sz="800" dirty="0" err="1" smtClean="0">
                <a:solidFill>
                  <a:srgbClr val="0D0D0D"/>
                </a:solidFill>
                <a:latin typeface="Arial"/>
                <a:cs typeface="Arial"/>
              </a:rPr>
              <a:t>pixelbling</a:t>
            </a:r>
            <a:r>
              <a:rPr lang="en-US" sz="800" dirty="0" smtClean="0">
                <a:solidFill>
                  <a:srgbClr val="0D0D0D"/>
                </a:solidFill>
                <a:latin typeface="Arial"/>
                <a:cs typeface="Arial"/>
              </a:rPr>
              <a:t> into an Image Library as slides where you can review all the incoming content. Approve or delete.</a:t>
            </a:r>
            <a:r>
              <a:rPr lang="en-US" sz="800" dirty="0" smtClean="0">
                <a:latin typeface="Arial"/>
                <a:cs typeface="Arial"/>
              </a:rPr>
              <a:t> Our platform allows you to capture, moderate and publish user generated news</a:t>
            </a: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6. There is also a simple image edit tool that allows you to Rotate, Flip, Crop, brightness and contrast.</a:t>
            </a: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7. Select the slide images you want, then assign them to an Album.</a:t>
            </a: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8.Edit your text fields for each slide, Preview your Album with transitions then GO to Air with a Full Screen click.</a:t>
            </a: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endParaRPr kumimoji="0" lang="en-US" sz="800" b="0" i="0" u="none" strike="noStrike" kern="1200" cap="none" spc="0" normalizeH="0" baseline="0" noProof="0" dirty="0">
              <a:ln>
                <a:noFill/>
              </a:ln>
              <a:solidFill>
                <a:srgbClr val="0D0D0D"/>
              </a:solidFill>
              <a:effectLst/>
              <a:uLnTx/>
              <a:uFillTx/>
              <a:latin typeface="Arial"/>
              <a:ea typeface="+mn-ea"/>
              <a:cs typeface="Arial"/>
            </a:endParaRPr>
          </a:p>
        </p:txBody>
      </p:sp>
      <p:sp>
        <p:nvSpPr>
          <p:cNvPr id="3" name="Subtitle 2"/>
          <p:cNvSpPr txBox="1">
            <a:spLocks/>
          </p:cNvSpPr>
          <p:nvPr/>
        </p:nvSpPr>
        <p:spPr>
          <a:xfrm>
            <a:off x="990600" y="1524000"/>
            <a:ext cx="3429000" cy="4876800"/>
          </a:xfrm>
          <a:prstGeom prst="rect">
            <a:avLst/>
          </a:prstGeom>
          <a:ln w="12700" cap="flat" cmpd="sng" algn="ctr">
            <a:solidFill>
              <a:schemeClr val="tx1"/>
            </a:solidFill>
            <a:prstDash val="solid"/>
            <a:round/>
            <a:headEnd type="none" w="med" len="med"/>
            <a:tailEnd type="none" w="med" len="med"/>
          </a:ln>
        </p:spPr>
        <p:txBody>
          <a:bodyPr vert="horz" lIns="91440" tIns="45720" rIns="91440" bIns="45720" rtlCol="0">
            <a:normAutofit/>
          </a:bodyPr>
          <a:lstStyle/>
          <a:p>
            <a:pPr lvl="0" algn="ctr">
              <a:spcBef>
                <a:spcPct val="20000"/>
              </a:spcBef>
            </a:pPr>
            <a:r>
              <a:rPr kumimoji="0" lang="en-US" sz="800" b="0" i="0" u="sng" strike="noStrike" kern="1200" cap="none" spc="0" normalizeH="0" baseline="0" noProof="0" dirty="0" smtClean="0">
                <a:ln>
                  <a:noFill/>
                </a:ln>
                <a:solidFill>
                  <a:srgbClr val="0D0D0D"/>
                </a:solidFill>
                <a:effectLst/>
                <a:uLnTx/>
                <a:uFillTx/>
                <a:latin typeface="Arial"/>
                <a:ea typeface="+mn-ea"/>
                <a:cs typeface="Arial"/>
              </a:rPr>
              <a:t>VISUAL</a:t>
            </a:r>
          </a:p>
          <a:p>
            <a:pPr lvl="0">
              <a:spcBef>
                <a:spcPct val="20000"/>
              </a:spcBef>
            </a:pPr>
            <a:endParaRPr lang="en-US" sz="800" dirty="0" smtClean="0">
              <a:ln w="12700" cmpd="sng">
                <a:solidFill>
                  <a:schemeClr val="tx1"/>
                </a:solidFill>
              </a:ln>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Close up Young female producer looking irritated. Clock behind her showing 2 minutes till 5. Zoom out shot to producer standing in door way of graphic art room with three chimps jumping up and down at their desk having fun.</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Chimps disappear in a puff of smoke, Producer looks surprised with big question mark in room.</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Logo zooms out from (</a:t>
            </a:r>
            <a:r>
              <a:rPr lang="en-US" sz="800" dirty="0" err="1" smtClean="0">
                <a:solidFill>
                  <a:srgbClr val="0D0D0D"/>
                </a:solidFill>
                <a:latin typeface="Arial"/>
                <a:cs typeface="Arial"/>
              </a:rPr>
              <a:t>i</a:t>
            </a:r>
            <a:r>
              <a:rPr lang="en-US" sz="800" dirty="0" smtClean="0">
                <a:solidFill>
                  <a:srgbClr val="0D0D0D"/>
                </a:solidFill>
                <a:latin typeface="Arial"/>
                <a:cs typeface="Arial"/>
              </a:rPr>
              <a:t>) in (</a:t>
            </a:r>
            <a:r>
              <a:rPr lang="en-US" sz="800" dirty="0" err="1" smtClean="0">
                <a:solidFill>
                  <a:srgbClr val="0D0D0D"/>
                </a:solidFill>
                <a:latin typeface="Arial"/>
                <a:cs typeface="Arial"/>
              </a:rPr>
              <a:t>bling</a:t>
            </a:r>
            <a:r>
              <a:rPr lang="en-US" sz="800" dirty="0" smtClean="0">
                <a:solidFill>
                  <a:srgbClr val="0D0D0D"/>
                </a:solidFill>
                <a:latin typeface="Arial"/>
                <a:cs typeface="Arial"/>
              </a:rPr>
              <a:t>) forming a sunshine rising over horizon (metaphor for early morning). Scene continues to zoom out to form web </a:t>
            </a:r>
            <a:r>
              <a:rPr lang="en-US" sz="800" dirty="0" err="1" smtClean="0">
                <a:solidFill>
                  <a:srgbClr val="0D0D0D"/>
                </a:solidFill>
                <a:latin typeface="Arial"/>
                <a:cs typeface="Arial"/>
              </a:rPr>
              <a:t>pixelbling</a:t>
            </a:r>
            <a:r>
              <a:rPr lang="en-US" sz="800" dirty="0" smtClean="0">
                <a:solidFill>
                  <a:srgbClr val="0D0D0D"/>
                </a:solidFill>
                <a:latin typeface="Arial"/>
                <a:cs typeface="Arial"/>
              </a:rPr>
              <a:t> web page.</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Shows the 5 templates sliding by, then the 2 social templates. While also showing the dynamic transitions.</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Show many people using smart phone taking pictures. The photos and data traveling into image library where you see a pointer selecting slides.</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Click on photo. Photo gets Big. Show photo Rotate, Flip, Crop, brightness and contrast. (Do not show Aviary tool)</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Photo moves back into place in with multiple photos. Pointer selects images and then they turn into an album.</a:t>
            </a: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r>
              <a:rPr lang="en-US" sz="800" dirty="0" smtClean="0">
                <a:solidFill>
                  <a:srgbClr val="0D0D0D"/>
                </a:solidFill>
                <a:latin typeface="Arial"/>
                <a:cs typeface="Arial"/>
              </a:rPr>
              <a:t>Album opens up and slides come out with text fields above them while transitioning between each slide.</a:t>
            </a:r>
          </a:p>
          <a:p>
            <a:pPr marL="228600" lvl="0" indent="-228600">
              <a:spcBef>
                <a:spcPct val="20000"/>
              </a:spcBef>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endParaRPr kumimoji="0" lang="en-US" sz="800" b="0" i="0" u="none" strike="noStrike" kern="1200" cap="none" spc="0" normalizeH="0" baseline="0" noProof="0" dirty="0">
              <a:ln>
                <a:noFill/>
              </a:ln>
              <a:solidFill>
                <a:srgbClr val="0D0D0D"/>
              </a:solidFill>
              <a:effectLst/>
              <a:uLnTx/>
              <a:uFillTx/>
              <a:latin typeface="Arial"/>
              <a:ea typeface="+mn-ea"/>
              <a:cs typeface="Arial"/>
            </a:endParaRPr>
          </a:p>
        </p:txBody>
      </p:sp>
      <p:sp>
        <p:nvSpPr>
          <p:cNvPr id="6" name="TextBox 5"/>
          <p:cNvSpPr txBox="1"/>
          <p:nvPr/>
        </p:nvSpPr>
        <p:spPr>
          <a:xfrm>
            <a:off x="914400" y="228600"/>
            <a:ext cx="7315200" cy="1169551"/>
          </a:xfrm>
          <a:prstGeom prst="rect">
            <a:avLst/>
          </a:prstGeom>
          <a:noFill/>
        </p:spPr>
        <p:txBody>
          <a:bodyPr wrap="square" rtlCol="0">
            <a:spAutoFit/>
          </a:bodyPr>
          <a:lstStyle/>
          <a:p>
            <a:r>
              <a:rPr lang="en-US" sz="1000" dirty="0" smtClean="0"/>
              <a:t>Agency: </a:t>
            </a:r>
            <a:r>
              <a:rPr lang="en-US" sz="1000" dirty="0" err="1" smtClean="0"/>
              <a:t>rangelbrothers</a:t>
            </a:r>
            <a:r>
              <a:rPr lang="en-US" sz="1000" dirty="0" smtClean="0"/>
              <a:t>                                                                                                                                                                    Due Date:  01/18/2013</a:t>
            </a:r>
          </a:p>
          <a:p>
            <a:r>
              <a:rPr lang="en-US" sz="1000" dirty="0" smtClean="0"/>
              <a:t>                                                                                                                                                                                                  Production Date:  01/18/2013</a:t>
            </a:r>
          </a:p>
          <a:p>
            <a:r>
              <a:rPr lang="en-US" sz="1000" dirty="0" smtClean="0"/>
              <a:t>Client: </a:t>
            </a:r>
            <a:r>
              <a:rPr lang="en-US" sz="1000" dirty="0" err="1" smtClean="0"/>
              <a:t>pixelbling</a:t>
            </a:r>
            <a:endParaRPr lang="en-US" sz="1000" dirty="0" smtClean="0"/>
          </a:p>
          <a:p>
            <a:r>
              <a:rPr lang="en-US" sz="1000" dirty="0" smtClean="0"/>
              <a:t>Title: No Graphic Artist?</a:t>
            </a:r>
          </a:p>
          <a:p>
            <a:r>
              <a:rPr lang="en-US" sz="1000" dirty="0" smtClean="0"/>
              <a:t>Length: 30sec</a:t>
            </a:r>
          </a:p>
          <a:p>
            <a:r>
              <a:rPr lang="en-US" sz="1000" dirty="0" smtClean="0"/>
              <a:t>Writer/Producer: </a:t>
            </a:r>
            <a:r>
              <a:rPr lang="en-US" sz="1000" dirty="0" err="1" smtClean="0"/>
              <a:t>vrangel</a:t>
            </a:r>
            <a:endParaRPr lang="en-US" sz="1000" dirty="0" smtClean="0"/>
          </a:p>
          <a:p>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4724400" y="381000"/>
            <a:ext cx="3581400" cy="5562600"/>
          </a:xfrm>
          <a:prstGeom prst="rect">
            <a:avLst/>
          </a:prstGeom>
          <a:ln w="12700" cmpd="sng">
            <a:solidFill>
              <a:schemeClr val="tx1"/>
            </a:solidFill>
          </a:ln>
        </p:spPr>
        <p:txBody>
          <a:bodyPr vert="horz" lIns="91440" tIns="45720" rIns="91440" bIns="45720" rtlCol="0">
            <a:normAutofit/>
          </a:bodyPr>
          <a:lstStyle/>
          <a:p>
            <a:pPr lvl="0" algn="ctr">
              <a:spcBef>
                <a:spcPct val="20000"/>
              </a:spcBef>
            </a:pPr>
            <a:r>
              <a:rPr kumimoji="0" lang="en-US" sz="800" b="0" i="0" u="sng" strike="noStrike" kern="1200" cap="none" spc="0" normalizeH="0" baseline="0" noProof="0" dirty="0" smtClean="0">
                <a:ln>
                  <a:noFill/>
                </a:ln>
                <a:solidFill>
                  <a:srgbClr val="0D0D0D"/>
                </a:solidFill>
                <a:effectLst/>
                <a:uLnTx/>
                <a:uFillTx/>
                <a:latin typeface="Arial"/>
                <a:ea typeface="+mn-ea"/>
                <a:cs typeface="Arial"/>
              </a:rPr>
              <a:t>AUDIO</a:t>
            </a: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9. The computer’s web browser is used as a video source through a scan converter that the Director takes to air.</a:t>
            </a:r>
          </a:p>
          <a:p>
            <a:pPr lvl="0">
              <a:spcBef>
                <a:spcPct val="20000"/>
              </a:spcBef>
            </a:pPr>
            <a:endParaRPr lang="en-US" sz="800" dirty="0" smtClean="0">
              <a:solidFill>
                <a:srgbClr val="0D0D0D"/>
              </a:solidFill>
              <a:latin typeface="Arial"/>
              <a:cs typeface="Arial"/>
            </a:endParaRPr>
          </a:p>
          <a:p>
            <a:pPr lvl="0">
              <a:spcBef>
                <a:spcPct val="20000"/>
              </a:spcBef>
            </a:pPr>
            <a:r>
              <a:rPr lang="en-US" sz="800" dirty="0" smtClean="0">
                <a:solidFill>
                  <a:srgbClr val="0D0D0D"/>
                </a:solidFill>
                <a:latin typeface="Arial"/>
                <a:cs typeface="Arial"/>
              </a:rPr>
              <a:t>Pixelbling is a interactive website that is customizable for a producer to generate a graphic an </a:t>
            </a:r>
            <a:r>
              <a:rPr lang="en-US" sz="800" dirty="0" smtClean="0">
                <a:latin typeface="Arial"/>
                <a:cs typeface="Arial"/>
              </a:rPr>
              <a:t>Encourage viewers, to participate in telling the story. </a:t>
            </a: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endParaRPr kumimoji="0" lang="en-US" sz="800" b="0" i="0" u="none" strike="noStrike" kern="1200" cap="none" spc="0" normalizeH="0" baseline="0" noProof="0" dirty="0">
              <a:ln>
                <a:noFill/>
              </a:ln>
              <a:solidFill>
                <a:srgbClr val="0D0D0D"/>
              </a:solidFill>
              <a:effectLst/>
              <a:uLnTx/>
              <a:uFillTx/>
              <a:latin typeface="Arial"/>
              <a:ea typeface="+mn-ea"/>
              <a:cs typeface="Arial"/>
            </a:endParaRPr>
          </a:p>
        </p:txBody>
      </p:sp>
      <p:sp>
        <p:nvSpPr>
          <p:cNvPr id="5" name="Subtitle 2"/>
          <p:cNvSpPr txBox="1">
            <a:spLocks/>
          </p:cNvSpPr>
          <p:nvPr/>
        </p:nvSpPr>
        <p:spPr>
          <a:xfrm>
            <a:off x="990600" y="381000"/>
            <a:ext cx="3429000" cy="5562600"/>
          </a:xfrm>
          <a:prstGeom prst="rect">
            <a:avLst/>
          </a:prstGeom>
          <a:ln w="12700" cap="flat" cmpd="sng" algn="ctr">
            <a:solidFill>
              <a:schemeClr val="tx1"/>
            </a:solidFill>
            <a:prstDash val="solid"/>
            <a:round/>
            <a:headEnd type="none" w="med" len="med"/>
            <a:tailEnd type="none" w="med" len="med"/>
          </a:ln>
        </p:spPr>
        <p:txBody>
          <a:bodyPr vert="horz" lIns="91440" tIns="45720" rIns="91440" bIns="45720" rtlCol="0">
            <a:normAutofit/>
          </a:bodyPr>
          <a:lstStyle/>
          <a:p>
            <a:pPr lvl="0" algn="ctr">
              <a:spcBef>
                <a:spcPct val="20000"/>
              </a:spcBef>
            </a:pPr>
            <a:r>
              <a:rPr kumimoji="0" lang="en-US" sz="800" b="0" i="0" u="sng" strike="noStrike" kern="1200" cap="none" spc="0" normalizeH="0" baseline="0" noProof="0" dirty="0" smtClean="0">
                <a:ln>
                  <a:noFill/>
                </a:ln>
                <a:solidFill>
                  <a:srgbClr val="0D0D0D"/>
                </a:solidFill>
                <a:effectLst/>
                <a:uLnTx/>
                <a:uFillTx/>
                <a:latin typeface="Arial"/>
                <a:ea typeface="+mn-ea"/>
                <a:cs typeface="Arial"/>
              </a:rPr>
              <a:t>VISUAL</a:t>
            </a:r>
          </a:p>
          <a:p>
            <a:pPr lvl="0">
              <a:spcBef>
                <a:spcPct val="20000"/>
              </a:spcBef>
            </a:pPr>
            <a:endParaRPr lang="en-US" sz="800" dirty="0" smtClean="0">
              <a:ln w="12700" cmpd="sng">
                <a:solidFill>
                  <a:schemeClr val="tx1"/>
                </a:solidFill>
              </a:ln>
              <a:solidFill>
                <a:srgbClr val="0D0D0D"/>
              </a:solidFill>
              <a:latin typeface="Arial"/>
              <a:cs typeface="Arial"/>
            </a:endParaRPr>
          </a:p>
          <a:p>
            <a:pPr marL="228600" lvl="0" indent="-228600">
              <a:spcBef>
                <a:spcPct val="20000"/>
              </a:spcBef>
            </a:pPr>
            <a:r>
              <a:rPr lang="en-US" sz="800" dirty="0" smtClean="0">
                <a:solidFill>
                  <a:srgbClr val="0D0D0D"/>
                </a:solidFill>
                <a:latin typeface="Arial"/>
                <a:cs typeface="Arial"/>
              </a:rPr>
              <a:t>9. Show PC monitor (HD Widescreen) connected to a scan box. Showing it connected to a director’s switch board with monitors.</a:t>
            </a:r>
          </a:p>
          <a:p>
            <a:pPr marL="228600" lvl="0" indent="-228600">
              <a:spcBef>
                <a:spcPct val="20000"/>
              </a:spcBef>
            </a:pPr>
            <a:endParaRPr lang="en-US" sz="800" dirty="0" smtClean="0">
              <a:solidFill>
                <a:srgbClr val="0D0D0D"/>
              </a:solidFill>
              <a:latin typeface="Arial"/>
              <a:cs typeface="Arial"/>
            </a:endParaRPr>
          </a:p>
          <a:p>
            <a:pPr marL="228600" lvl="0" indent="-228600">
              <a:spcBef>
                <a:spcPct val="20000"/>
              </a:spcBef>
            </a:pPr>
            <a:endParaRPr lang="en-US" sz="800" dirty="0" smtClean="0">
              <a:solidFill>
                <a:srgbClr val="0D0D0D"/>
              </a:solidFill>
              <a:latin typeface="Arial"/>
              <a:cs typeface="Arial"/>
            </a:endParaRPr>
          </a:p>
          <a:p>
            <a:pPr marL="228600" lvl="0" indent="-228600">
              <a:spcBef>
                <a:spcPct val="20000"/>
              </a:spcBef>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marL="228600" lvl="0" indent="-228600">
              <a:spcBef>
                <a:spcPct val="20000"/>
              </a:spcBef>
              <a:buAutoNum type="arabicPeriod"/>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lang="en-US" sz="800" dirty="0" smtClean="0">
              <a:solidFill>
                <a:srgbClr val="0D0D0D"/>
              </a:solidFill>
              <a:latin typeface="Arial"/>
              <a:cs typeface="Arial"/>
            </a:endParaRPr>
          </a:p>
          <a:p>
            <a:pPr lvl="0">
              <a:spcBef>
                <a:spcPct val="20000"/>
              </a:spcBef>
            </a:pPr>
            <a:endParaRPr kumimoji="0" lang="en-US" sz="800" b="0" i="0" u="none" strike="noStrike" kern="1200" cap="none" spc="0" normalizeH="0" baseline="0" noProof="0" dirty="0" smtClean="0">
              <a:ln>
                <a:noFill/>
              </a:ln>
              <a:solidFill>
                <a:srgbClr val="0D0D0D"/>
              </a:solidFill>
              <a:effectLst/>
              <a:uLnTx/>
              <a:uFillTx/>
              <a:latin typeface="Arial"/>
              <a:ea typeface="+mn-ea"/>
              <a:cs typeface="Arial"/>
            </a:endParaRPr>
          </a:p>
          <a:p>
            <a:pPr lvl="0">
              <a:spcBef>
                <a:spcPct val="20000"/>
              </a:spcBef>
            </a:pPr>
            <a:endParaRPr kumimoji="0" lang="en-US" sz="800" b="0" i="0" u="none" strike="noStrike" kern="1200" cap="none" spc="0" normalizeH="0" baseline="0" noProof="0" dirty="0">
              <a:ln>
                <a:noFill/>
              </a:ln>
              <a:solidFill>
                <a:srgbClr val="0D0D0D"/>
              </a:solidFill>
              <a:effectLst/>
              <a:uLnTx/>
              <a:uFillTx/>
              <a:latin typeface="Arial"/>
              <a:ea typeface="+mn-ea"/>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28601"/>
            <a:ext cx="1524000" cy="457200"/>
          </a:xfrm>
        </p:spPr>
        <p:txBody>
          <a:bodyPr anchor="t">
            <a:normAutofit/>
          </a:bodyPr>
          <a:lstStyle/>
          <a:p>
            <a:r>
              <a:rPr lang="en-US" sz="1600" dirty="0" smtClean="0"/>
              <a:t>PROMO SCRIPT</a:t>
            </a:r>
            <a:endParaRPr lang="en-US" sz="1600" dirty="0"/>
          </a:p>
        </p:txBody>
      </p:sp>
      <p:sp>
        <p:nvSpPr>
          <p:cNvPr id="3" name="Subtitle 2"/>
          <p:cNvSpPr>
            <a:spLocks noGrp="1"/>
          </p:cNvSpPr>
          <p:nvPr>
            <p:ph type="subTitle" idx="1"/>
          </p:nvPr>
        </p:nvSpPr>
        <p:spPr>
          <a:xfrm>
            <a:off x="990600" y="914400"/>
            <a:ext cx="7620000" cy="5334000"/>
          </a:xfrm>
        </p:spPr>
        <p:txBody>
          <a:bodyPr>
            <a:normAutofit/>
          </a:bodyPr>
          <a:lstStyle/>
          <a:p>
            <a:pPr algn="l"/>
            <a:r>
              <a:rPr lang="en-US" sz="1000" dirty="0" smtClean="0">
                <a:solidFill>
                  <a:srgbClr val="0D0D0D"/>
                </a:solidFill>
              </a:rPr>
              <a:t>Nearly half  the U.S. Population use </a:t>
            </a:r>
            <a:r>
              <a:rPr lang="en-US" sz="1000" dirty="0" err="1" smtClean="0">
                <a:solidFill>
                  <a:srgbClr val="0D0D0D"/>
                </a:solidFill>
              </a:rPr>
              <a:t>smartphones</a:t>
            </a:r>
            <a:r>
              <a:rPr lang="en-US" sz="1000" dirty="0" smtClean="0">
                <a:solidFill>
                  <a:srgbClr val="0D0D0D"/>
                </a:solidFill>
              </a:rPr>
              <a:t> . That’s over 130 million </a:t>
            </a:r>
            <a:r>
              <a:rPr lang="en-US" sz="1000" dirty="0" err="1" smtClean="0">
                <a:solidFill>
                  <a:srgbClr val="0D0D0D"/>
                </a:solidFill>
              </a:rPr>
              <a:t>smartphones</a:t>
            </a:r>
            <a:r>
              <a:rPr lang="en-US" sz="1000" dirty="0" smtClean="0">
                <a:solidFill>
                  <a:srgbClr val="0D0D0D"/>
                </a:solidFill>
              </a:rPr>
              <a:t> in use.</a:t>
            </a:r>
          </a:p>
          <a:p>
            <a:pPr algn="l"/>
            <a:r>
              <a:rPr lang="en-US" sz="1000" dirty="0" smtClean="0">
                <a:solidFill>
                  <a:srgbClr val="0D0D0D"/>
                </a:solidFill>
              </a:rPr>
              <a:t>The majority of the Mobile Phone Imagery submitted to local News outlets are weather and event related. All this User Generated Content can be accessed and compiled with your brand, On-Air and Online using Pixelbling.</a:t>
            </a:r>
          </a:p>
          <a:p>
            <a:pPr algn="l"/>
            <a:r>
              <a:rPr lang="en-US" sz="1000" dirty="0" smtClean="0">
                <a:solidFill>
                  <a:srgbClr val="0D0D0D"/>
                </a:solidFill>
              </a:rPr>
              <a:t>Our focus is on newsgathering Mobile Imagery and promoting your stations branding. We understand that in this age of consolidating media and shrinking graphic departments, getting local and breaking news is challenging. </a:t>
            </a:r>
            <a:r>
              <a:rPr lang="en-US" sz="1000" dirty="0" smtClean="0">
                <a:solidFill>
                  <a:schemeClr val="tx1"/>
                </a:solidFill>
              </a:rPr>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pPr algn="l"/>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 30 seconds. Stay ahead of the competition with immediate access to visual and  compelling content with Pixelbling.</a:t>
            </a:r>
          </a:p>
          <a:p>
            <a:pPr algn="l"/>
            <a:endParaRPr lang="en-US" sz="1000" dirty="0" smtClean="0">
              <a:solidFill>
                <a:srgbClr val="0D0D0D"/>
              </a:solidFill>
            </a:endParaRPr>
          </a:p>
          <a:p>
            <a:pPr algn="l"/>
            <a:r>
              <a:rPr lang="en-US" sz="1000" dirty="0" smtClean="0">
                <a:solidFill>
                  <a:srgbClr val="0D0D0D"/>
                </a:solidFill>
              </a:rPr>
              <a:t>This is how it works: Your viewers</a:t>
            </a: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pPr algn="l"/>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a:t>
            </a:r>
            <a:r>
              <a:rPr lang="en-US" sz="1000" dirty="0" err="1" smtClean="0">
                <a:solidFill>
                  <a:srgbClr val="0D0D0D"/>
                </a:solidFill>
              </a:rPr>
              <a:t>playlist</a:t>
            </a:r>
            <a:r>
              <a:rPr lang="en-US" sz="1000" dirty="0" smtClean="0">
                <a:solidFill>
                  <a:srgbClr val="0D0D0D"/>
                </a:solidFill>
              </a:rPr>
              <a: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a:t>
            </a:r>
            <a:r>
              <a:rPr lang="en-US" sz="1000" dirty="0" err="1" smtClean="0">
                <a:solidFill>
                  <a:srgbClr val="0D0D0D"/>
                </a:solidFill>
              </a:rPr>
              <a:t>playlists</a:t>
            </a:r>
            <a:r>
              <a:rPr lang="en-US" sz="1000" dirty="0" smtClean="0">
                <a:solidFill>
                  <a:srgbClr val="0D0D0D"/>
                </a:solidFill>
              </a:rPr>
              <a:t>. This dramatically reduces turn-around time eliminating the need for Graphic Artist and CG Operator.</a:t>
            </a:r>
          </a:p>
          <a:p>
            <a:pPr algn="l"/>
            <a:endParaRPr lang="en-US" sz="1000" dirty="0">
              <a:solidFill>
                <a:srgbClr val="0D0D0D"/>
              </a:solidFill>
            </a:endParaRPr>
          </a:p>
        </p:txBody>
      </p:sp>
      <p:sp>
        <p:nvSpPr>
          <p:cNvPr id="4" name="TextBox 3"/>
          <p:cNvSpPr txBox="1"/>
          <p:nvPr/>
        </p:nvSpPr>
        <p:spPr>
          <a:xfrm>
            <a:off x="990600" y="228600"/>
            <a:ext cx="2895600" cy="584776"/>
          </a:xfrm>
          <a:prstGeom prst="rect">
            <a:avLst/>
          </a:prstGeom>
          <a:noFill/>
        </p:spPr>
        <p:txBody>
          <a:bodyPr wrap="square" rtlCol="0">
            <a:spAutoFit/>
          </a:bodyPr>
          <a:lstStyle/>
          <a:p>
            <a:r>
              <a:rPr lang="en-US" sz="800" i="1" dirty="0" smtClean="0"/>
              <a:t>UGC- User Generated Content. Mobile Phone Imagery. </a:t>
            </a:r>
          </a:p>
          <a:p>
            <a:r>
              <a:rPr lang="en-US" sz="800" i="1" dirty="0" smtClean="0"/>
              <a:t>Mobile Content.</a:t>
            </a:r>
          </a:p>
          <a:p>
            <a:r>
              <a:rPr lang="en-US" sz="800" i="1" dirty="0" smtClean="0"/>
              <a:t>Media Content.. Mobile Imagery. Social Content. Mobile Imagery &amp; Social Content. Social Data. Citizen Journalist. </a:t>
            </a:r>
            <a:r>
              <a:rPr lang="en-US" sz="800" i="1" smtClean="0"/>
              <a:t>Crowd Sourcing. </a:t>
            </a:r>
            <a:endParaRPr lang="en-US" sz="800" i="1"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to quickly gather content from your staff and viewers and then display it online, and on-air. We understand that in this age of consolidating media and shrinking news staffs, getting local and breaking news is an increasing challenge. Pixelbling provides a place for your audience to quickly and easily share photos of news and community events that are important to them.</a:t>
            </a:r>
          </a:p>
          <a:p>
            <a:pPr lvl="0">
              <a:spcBef>
                <a:spcPct val="20000"/>
              </a:spcBef>
            </a:pPr>
            <a:endParaRPr lang="en-US" sz="1000" dirty="0" smtClean="0"/>
          </a:p>
          <a:p>
            <a:pPr lvl="0">
              <a:spcBef>
                <a:spcPct val="20000"/>
              </a:spcBef>
            </a:pPr>
            <a:r>
              <a:rPr lang="en-US" sz="1000" dirty="0" smtClean="0"/>
              <a:t>Pixelbling.</a:t>
            </a:r>
          </a:p>
          <a:p>
            <a:pPr lvl="0">
              <a:spcBef>
                <a:spcPct val="20000"/>
              </a:spcBef>
            </a:pPr>
            <a:r>
              <a:rPr lang="en-US" sz="1000" dirty="0" smtClean="0"/>
              <a:t>There are 7 billion people on Earth. 5.1 billion own a cell phone. 4.2 billion own a toothbrush</a:t>
            </a:r>
            <a:r>
              <a:rPr lang="en-US" sz="1000" i="1" dirty="0" smtClean="0"/>
              <a:t>. (Mobile Marketing Association Asia, 2011)</a:t>
            </a:r>
          </a:p>
          <a:p>
            <a:pPr lvl="0">
              <a:spcBef>
                <a:spcPct val="20000"/>
              </a:spcBef>
            </a:pPr>
            <a:r>
              <a:rPr lang="en-US" sz="1000" i="1" dirty="0" smtClean="0"/>
              <a:t>It takes 90 minutes for the average person to respond to an email. It takes 90 seconds for the average person to respond to a text message. (</a:t>
            </a:r>
            <a:r>
              <a:rPr lang="en-US" sz="1000" i="1" dirty="0" err="1" smtClean="0"/>
              <a:t>CTIA.org</a:t>
            </a:r>
            <a:r>
              <a:rPr lang="en-US" sz="1000" i="1" dirty="0" smtClean="0"/>
              <a:t>, 2011)</a:t>
            </a:r>
          </a:p>
          <a:p>
            <a:pPr lvl="0">
              <a:spcBef>
                <a:spcPct val="20000"/>
              </a:spcBef>
            </a:pPr>
            <a:r>
              <a:rPr lang="en-US" sz="1000" i="1" dirty="0" smtClean="0"/>
              <a:t>91% of all smart phone users have their phone within arm’s reach 24/7 – (Morgan Stanley, 2012)</a:t>
            </a:r>
          </a:p>
          <a:p>
            <a:pPr lvl="0">
              <a:spcBef>
                <a:spcPct val="20000"/>
              </a:spcBef>
            </a:pPr>
            <a:r>
              <a:rPr lang="en-US" sz="1000" i="1" dirty="0" smtClean="0"/>
              <a:t>Mobile marketing will account for 15.2% of global online ad spend by 2016. (Berg Insight, 2012)</a:t>
            </a:r>
          </a:p>
          <a:p>
            <a:pPr lvl="0">
              <a:spcBef>
                <a:spcPct val="20000"/>
              </a:spcBef>
            </a:pPr>
            <a:r>
              <a:rPr lang="en-US" sz="1000" i="1" dirty="0" smtClean="0"/>
              <a:t>It takes 26 hours for the average person to report a lost wallet. It takes 68 minutes for them to report a lost phone. (Unisys, 2012)</a:t>
            </a:r>
          </a:p>
          <a:p>
            <a:pPr lvl="0">
              <a:spcBef>
                <a:spcPct val="20000"/>
              </a:spcBef>
            </a:pPr>
            <a:r>
              <a:rPr lang="en-US" sz="1000" i="1" dirty="0" smtClean="0"/>
              <a:t>70% of all mobile searches result in action within 1 hour. 70% of online searches result in action in one month. (Mobile Marketer, 2012)</a:t>
            </a:r>
          </a:p>
          <a:p>
            <a:pPr lvl="0">
              <a:spcBef>
                <a:spcPct val="20000"/>
              </a:spcBef>
            </a:pPr>
            <a:r>
              <a:rPr lang="en-US" sz="1000" i="1" dirty="0" smtClean="0"/>
              <a:t>9 out of 10 mobile searches lead to action, over half leading to purchase. (Search Engine Land, 2012)</a:t>
            </a:r>
          </a:p>
          <a:p>
            <a:pPr lvl="0">
              <a:spcBef>
                <a:spcPct val="20000"/>
              </a:spcBef>
            </a:pPr>
            <a:r>
              <a:rPr lang="en-US" sz="1000" i="1" dirty="0" smtClean="0"/>
              <a:t>61% of local searches on a mobile phone result in a phone call. (Google, 2012)</a:t>
            </a:r>
          </a:p>
          <a:p>
            <a:pPr lvl="0">
              <a:spcBef>
                <a:spcPct val="20000"/>
              </a:spcBef>
            </a:pPr>
            <a:endParaRPr lang="en-US" sz="1000" i="1" dirty="0" smtClean="0"/>
          </a:p>
          <a:p>
            <a:pPr lvl="0">
              <a:spcBef>
                <a:spcPct val="20000"/>
              </a:spcBef>
            </a:pPr>
            <a:r>
              <a:rPr lang="en-US" sz="1000" dirty="0" smtClean="0"/>
              <a:t>Pixelbling will help engage users and deliver results</a:t>
            </a:r>
          </a:p>
          <a:p>
            <a:pPr lvl="0">
              <a:spcBef>
                <a:spcPct val="20000"/>
              </a:spcBef>
            </a:pPr>
            <a:r>
              <a:rPr lang="en-US" sz="1000" dirty="0" smtClean="0"/>
              <a:t>Reduce your graphic creative cost</a:t>
            </a:r>
          </a:p>
          <a:p>
            <a:pPr>
              <a:spcBef>
                <a:spcPct val="20000"/>
              </a:spcBef>
            </a:pPr>
            <a:r>
              <a:rPr lang="en-US" sz="1000" dirty="0" smtClean="0"/>
              <a:t>Reduce your content acquisition costs</a:t>
            </a:r>
          </a:p>
          <a:p>
            <a:pPr lvl="0">
              <a:spcBef>
                <a:spcPct val="20000"/>
              </a:spcBef>
            </a:pPr>
            <a:r>
              <a:rPr lang="en-US" sz="1000" dirty="0" smtClean="0"/>
              <a:t>Grow and Engage your audience</a:t>
            </a:r>
          </a:p>
          <a:p>
            <a:pPr lvl="0">
              <a:spcBef>
                <a:spcPct val="20000"/>
              </a:spcBef>
            </a:pPr>
            <a:r>
              <a:rPr lang="en-US" sz="1000" dirty="0" smtClean="0"/>
              <a:t>Build a community of </a:t>
            </a:r>
            <a:r>
              <a:rPr lang="en-US" sz="1000" b="1" dirty="0" smtClean="0"/>
              <a:t>citizen journalists</a:t>
            </a:r>
          </a:p>
          <a:p>
            <a:pPr lvl="0">
              <a:spcBef>
                <a:spcPct val="20000"/>
              </a:spcBef>
            </a:pPr>
            <a:r>
              <a:rPr lang="en-US" sz="1000" dirty="0" smtClean="0"/>
              <a:t>Win your TV news rating war.</a:t>
            </a:r>
            <a:endParaRPr lang="en-US" sz="1000" i="1" dirty="0" smtClean="0"/>
          </a:p>
          <a:p>
            <a:pPr lvl="0">
              <a:spcBef>
                <a:spcPct val="20000"/>
              </a:spcBef>
            </a:pPr>
            <a:endParaRPr lang="en-US" sz="1000" dirty="0" smtClean="0"/>
          </a:p>
          <a:p>
            <a:pPr lvl="0">
              <a:spcBef>
                <a:spcPct val="20000"/>
              </a:spcBef>
            </a:pPr>
            <a:endParaRPr lang="en-US" sz="1000" dirty="0" smtClean="0"/>
          </a:p>
          <a:p>
            <a:pPr lvl="0">
              <a:spcBef>
                <a:spcPct val="20000"/>
              </a:spcBef>
            </a:pP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6567</TotalTime>
  <Words>2013</Words>
  <Application>Microsoft Macintosh PowerPoint</Application>
  <PresentationFormat>On-screen Show (4:3)</PresentationFormat>
  <Paragraphs>212</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Slide 1</vt:lpstr>
      <vt:lpstr>Slide 2</vt:lpstr>
      <vt:lpstr>PROMO SCRIPT</vt:lpstr>
      <vt:lpstr>Slide 4</vt:lpstr>
      <vt:lpstr>Slide 5</vt:lpstr>
      <vt:lpstr>Slide 6</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USA.NET</cp:lastModifiedBy>
  <cp:revision>199</cp:revision>
  <dcterms:created xsi:type="dcterms:W3CDTF">2013-02-19T16:12:32Z</dcterms:created>
  <dcterms:modified xsi:type="dcterms:W3CDTF">2013-02-19T22:41:58Z</dcterms:modified>
</cp:coreProperties>
</file>