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260" r:id="rId2"/>
    <p:sldId id="261" r:id="rId3"/>
    <p:sldId id="256" r:id="rId4"/>
    <p:sldId id="259" r:id="rId5"/>
    <p:sldId id="257"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7420" autoAdjust="0"/>
    <p:restoredTop sz="94591" autoAdjust="0"/>
  </p:normalViewPr>
  <p:slideViewPr>
    <p:cSldViewPr snapToObjects="1">
      <p:cViewPr>
        <p:scale>
          <a:sx n="150" d="100"/>
          <a:sy n="150" d="100"/>
        </p:scale>
        <p:origin x="-1800" y="-112"/>
      </p:cViewPr>
      <p:guideLst>
        <p:guide orient="horz"/>
        <p:guide pos="2880"/>
      </p:guideLst>
    </p:cSldViewPr>
  </p:slideViewPr>
  <p:outlineViewPr>
    <p:cViewPr>
      <p:scale>
        <a:sx n="33" d="100"/>
        <a:sy n="33" d="100"/>
      </p:scale>
      <p:origin x="0" y="4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0455CD-5A4E-0B43-A20D-B71DE5534A66}" type="datetimeFigureOut">
              <a:rPr lang="en-US" smtClean="0"/>
              <a:pPr/>
              <a:t>1/25/13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0FD449-6E95-664E-B7A9-45705A27D4D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0FD449-6E95-664E-B7A9-45705A27D4D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1/25/13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1/25/13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1/25/13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1/25/13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1/25/13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4724400" y="1143000"/>
            <a:ext cx="3581400" cy="5257800"/>
          </a:xfrm>
          <a:prstGeom prst="rect">
            <a:avLst/>
          </a:prstGeom>
          <a:ln w="12700" cmpd="sng">
            <a:solidFill>
              <a:schemeClr val="tx1"/>
            </a:solidFill>
          </a:ln>
        </p:spPr>
        <p:txBody>
          <a:bodyPr vert="horz" lIns="91440" tIns="45720" rIns="91440" bIns="45720" rtlCol="0">
            <a:normAutofit/>
          </a:bodyPr>
          <a:lstStyle/>
          <a:p>
            <a:pPr lvl="0" algn="ctr">
              <a:spcBef>
                <a:spcPct val="20000"/>
              </a:spcBef>
            </a:pPr>
            <a:r>
              <a:rPr kumimoji="0" lang="en-US" sz="900" u="sng" strike="noStrike" kern="1200" cap="none" spc="0" normalizeH="0" baseline="0" noProof="0" dirty="0" smtClean="0">
                <a:ln>
                  <a:noFill/>
                </a:ln>
                <a:solidFill>
                  <a:srgbClr val="0D0D0D"/>
                </a:solidFill>
                <a:effectLst/>
                <a:uLnTx/>
                <a:uFillTx/>
                <a:ea typeface="+mn-ea"/>
                <a:cs typeface="Arial"/>
              </a:rPr>
              <a:t>AUDIO</a:t>
            </a:r>
          </a:p>
          <a:p>
            <a:pPr lvl="0">
              <a:spcBef>
                <a:spcPct val="20000"/>
              </a:spcBef>
            </a:pPr>
            <a:endParaRPr kumimoji="0" lang="en-US" sz="900" u="none" strike="noStrike" kern="1200" cap="none" spc="0" normalizeH="0" baseline="0" noProof="0" dirty="0" smtClean="0">
              <a:ln>
                <a:noFill/>
              </a:ln>
              <a:solidFill>
                <a:srgbClr val="0D0D0D"/>
              </a:solidFill>
              <a:effectLst/>
              <a:uLnTx/>
              <a:uFillTx/>
              <a:ea typeface="+mn-ea"/>
              <a:cs typeface="Arial"/>
            </a:endParaRPr>
          </a:p>
          <a:p>
            <a:pPr lvl="0">
              <a:spcBef>
                <a:spcPct val="20000"/>
              </a:spcBef>
            </a:pPr>
            <a:r>
              <a:rPr lang="en-US" sz="900" dirty="0" smtClean="0"/>
              <a:t>1. Tired of NOT getting your graphics done on time? </a:t>
            </a:r>
            <a:endParaRPr lang="en-US" sz="900" dirty="0" smtClean="0">
              <a:solidFill>
                <a:srgbClr val="0D0D0D"/>
              </a:solidFill>
              <a:cs typeface="Arial"/>
            </a:endParaRPr>
          </a:p>
          <a:p>
            <a:pPr lvl="0">
              <a:spcBef>
                <a:spcPct val="20000"/>
              </a:spcBef>
            </a:pPr>
            <a:endParaRPr kumimoji="0" lang="en-US" sz="900" u="none" strike="noStrike" kern="1200" cap="none" spc="0" normalizeH="0" noProof="0" dirty="0" smtClean="0">
              <a:ln>
                <a:noFill/>
              </a:ln>
              <a:solidFill>
                <a:srgbClr val="0D0D0D"/>
              </a:solidFill>
              <a:effectLst/>
              <a:uLnTx/>
              <a:uFillTx/>
              <a:ea typeface="+mn-ea"/>
              <a:cs typeface="Arial"/>
            </a:endParaRPr>
          </a:p>
          <a:p>
            <a:pPr lvl="0">
              <a:spcBef>
                <a:spcPct val="20000"/>
              </a:spcBef>
            </a:pPr>
            <a:endParaRPr lang="en-US" sz="900" dirty="0" smtClean="0"/>
          </a:p>
          <a:p>
            <a:pPr lvl="0">
              <a:spcBef>
                <a:spcPct val="20000"/>
              </a:spcBef>
            </a:pPr>
            <a:endParaRPr lang="en-US" sz="900" dirty="0" smtClean="0"/>
          </a:p>
          <a:p>
            <a:pPr lvl="0">
              <a:spcBef>
                <a:spcPct val="20000"/>
              </a:spcBef>
            </a:pPr>
            <a:r>
              <a:rPr lang="en-US" sz="900" dirty="0" smtClean="0"/>
              <a:t>2. Or NOT having a graphic artist at all?</a:t>
            </a:r>
            <a:endParaRPr lang="en-US" sz="900" dirty="0" smtClean="0">
              <a:solidFill>
                <a:srgbClr val="0D0D0D"/>
              </a:solidFill>
              <a:cs typeface="Arial"/>
            </a:endParaRPr>
          </a:p>
          <a:p>
            <a:pPr lvl="0">
              <a:spcBef>
                <a:spcPct val="20000"/>
              </a:spcBef>
            </a:pPr>
            <a:endParaRPr lang="en-US" sz="900" dirty="0" smtClean="0"/>
          </a:p>
          <a:p>
            <a:pPr lvl="0">
              <a:spcBef>
                <a:spcPct val="20000"/>
              </a:spcBef>
            </a:pPr>
            <a:endParaRPr lang="en-US" sz="900" dirty="0" smtClean="0"/>
          </a:p>
          <a:p>
            <a:pPr lvl="0">
              <a:spcBef>
                <a:spcPct val="20000"/>
              </a:spcBef>
            </a:pPr>
            <a:r>
              <a:rPr lang="en-US" sz="900" dirty="0" smtClean="0"/>
              <a:t>3. Pixelbling can bridge the gap for those early morning shows and those weekend shows that are NOT fully staffed with an Artist while reducing your creative cost.</a:t>
            </a:r>
            <a:endParaRPr kumimoji="0" lang="en-US" sz="900" u="none" strike="noStrike" kern="1200" cap="none" spc="0" normalizeH="0" baseline="0" noProof="0" dirty="0" smtClean="0">
              <a:ln>
                <a:noFill/>
              </a:ln>
              <a:solidFill>
                <a:srgbClr val="0D0D0D"/>
              </a:solidFill>
              <a:effectLst/>
              <a:uLnTx/>
              <a:uFillTx/>
              <a:ea typeface="+mn-ea"/>
              <a:cs typeface="Arial"/>
            </a:endParaRPr>
          </a:p>
          <a:p>
            <a:pPr lvl="0">
              <a:spcBef>
                <a:spcPct val="20000"/>
              </a:spcBef>
            </a:pPr>
            <a:endParaRPr lang="en-US" sz="900" dirty="0" smtClean="0">
              <a:solidFill>
                <a:srgbClr val="0D0D0D"/>
              </a:solidFill>
              <a:cs typeface="Arial"/>
            </a:endParaRPr>
          </a:p>
          <a:p>
            <a:pPr lvl="0">
              <a:spcBef>
                <a:spcPct val="20000"/>
              </a:spcBef>
            </a:pPr>
            <a:r>
              <a:rPr lang="en-US" sz="900" dirty="0" smtClean="0"/>
              <a:t>4. Pixelbling comes with 7 customized Album templates for a producer to get graphics on Air quick and easy. They include 5 Full Screens with text fields, 2 social media Full Screens and and All have dynamic transitions.</a:t>
            </a:r>
          </a:p>
          <a:p>
            <a:pPr lvl="0">
              <a:spcBef>
                <a:spcPct val="20000"/>
              </a:spcBef>
            </a:pPr>
            <a:endParaRPr lang="en-US" sz="900" dirty="0" smtClean="0">
              <a:solidFill>
                <a:srgbClr val="0D0D0D"/>
              </a:solidFill>
              <a:cs typeface="Arial"/>
            </a:endParaRPr>
          </a:p>
          <a:p>
            <a:pPr>
              <a:spcBef>
                <a:spcPct val="20000"/>
              </a:spcBef>
            </a:pPr>
            <a:r>
              <a:rPr lang="en-US" sz="900" dirty="0" smtClean="0"/>
              <a:t>5. Photos are sent by viewers from their Smart phones to a designated email address that is set by YOU. The photos are then compiled in </a:t>
            </a:r>
            <a:r>
              <a:rPr lang="en-US" sz="900" dirty="0" err="1" smtClean="0"/>
              <a:t>pixelbling</a:t>
            </a:r>
            <a:r>
              <a:rPr lang="en-US" sz="900" dirty="0" smtClean="0"/>
              <a:t> into an Image Library as slides where you can review all the incoming content. Approve or delete. Our platform allows you to capture, moderate and </a:t>
            </a:r>
            <a:r>
              <a:rPr lang="en-US" sz="900" dirty="0" err="1" smtClean="0"/>
              <a:t>braodcast</a:t>
            </a:r>
            <a:r>
              <a:rPr lang="en-US" sz="900" dirty="0" smtClean="0"/>
              <a:t> user generated news</a:t>
            </a:r>
            <a:endParaRPr lang="en-US" sz="900" dirty="0" smtClean="0">
              <a:solidFill>
                <a:srgbClr val="0D0D0D"/>
              </a:solidFill>
              <a:cs typeface="Arial"/>
            </a:endParaRPr>
          </a:p>
          <a:p>
            <a:pPr lvl="0">
              <a:spcBef>
                <a:spcPct val="20000"/>
              </a:spcBef>
            </a:pPr>
            <a:endParaRPr lang="en-US" sz="900" dirty="0" smtClean="0"/>
          </a:p>
          <a:p>
            <a:pPr lvl="0">
              <a:spcBef>
                <a:spcPct val="20000"/>
              </a:spcBef>
            </a:pPr>
            <a:r>
              <a:rPr lang="en-US" sz="900" dirty="0" smtClean="0"/>
              <a:t>6. There is also a simple image edit tool that allows you to Rotate, Flip, Crop, brightness and contrast.</a:t>
            </a:r>
            <a:endParaRPr lang="en-US" sz="900" dirty="0" smtClean="0">
              <a:solidFill>
                <a:srgbClr val="0D0D0D"/>
              </a:solidFill>
              <a:cs typeface="Arial"/>
            </a:endParaRPr>
          </a:p>
          <a:p>
            <a:pPr lvl="0">
              <a:spcBef>
                <a:spcPct val="20000"/>
              </a:spcBef>
            </a:pPr>
            <a:endParaRPr lang="en-US" sz="900" dirty="0" smtClean="0"/>
          </a:p>
          <a:p>
            <a:pPr lvl="0">
              <a:spcBef>
                <a:spcPct val="20000"/>
              </a:spcBef>
            </a:pPr>
            <a:r>
              <a:rPr lang="en-US" sz="900" dirty="0" smtClean="0"/>
              <a:t>7. Select the slide images you want, then assign them to an Album.</a:t>
            </a: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r>
              <a:rPr lang="en-US" sz="900" dirty="0" smtClean="0"/>
              <a:t>8.Edit your text fields for each slide, Preview your Album with transitions then broadcast with a Full Screen click.</a:t>
            </a:r>
            <a:endParaRPr lang="en-US" sz="900" dirty="0" smtClean="0">
              <a:solidFill>
                <a:srgbClr val="0D0D0D"/>
              </a:solidFill>
              <a:cs typeface="Arial"/>
            </a:endParaRPr>
          </a:p>
        </p:txBody>
      </p:sp>
      <p:sp>
        <p:nvSpPr>
          <p:cNvPr id="3" name="Subtitle 2"/>
          <p:cNvSpPr txBox="1">
            <a:spLocks/>
          </p:cNvSpPr>
          <p:nvPr/>
        </p:nvSpPr>
        <p:spPr>
          <a:xfrm>
            <a:off x="990600" y="1143000"/>
            <a:ext cx="3429000" cy="5257800"/>
          </a:xfrm>
          <a:prstGeom prst="rect">
            <a:avLst/>
          </a:prstGeom>
          <a:ln w="12700" cap="flat" cmpd="sng" algn="ctr">
            <a:solidFill>
              <a:schemeClr val="tx1"/>
            </a:solidFill>
            <a:prstDash val="solid"/>
            <a:round/>
            <a:headEnd type="none" w="med" len="med"/>
            <a:tailEnd type="none" w="med" len="med"/>
          </a:ln>
        </p:spPr>
        <p:txBody>
          <a:bodyPr vert="horz" lIns="91440" tIns="45720" rIns="91440" bIns="45720" rtlCol="0">
            <a:normAutofit/>
          </a:bodyPr>
          <a:lstStyle/>
          <a:p>
            <a:pPr lvl="0" algn="ctr">
              <a:spcBef>
                <a:spcPct val="20000"/>
              </a:spcBef>
            </a:pPr>
            <a:r>
              <a:rPr kumimoji="0" lang="en-US" sz="900" u="sng" strike="noStrike" kern="1200" cap="none" spc="0" normalizeH="0" baseline="0" noProof="0" dirty="0" smtClean="0">
                <a:ln>
                  <a:noFill/>
                </a:ln>
                <a:solidFill>
                  <a:srgbClr val="0D0D0D"/>
                </a:solidFill>
                <a:effectLst/>
                <a:uLnTx/>
                <a:uFillTx/>
                <a:ea typeface="+mn-ea"/>
                <a:cs typeface="Arial"/>
              </a:rPr>
              <a:t>VISUAL</a:t>
            </a:r>
          </a:p>
          <a:p>
            <a:pPr lvl="0">
              <a:spcBef>
                <a:spcPct val="20000"/>
              </a:spcBef>
            </a:pPr>
            <a:endParaRPr lang="en-US" sz="900" dirty="0" smtClean="0">
              <a:ln w="12700" cmpd="sng">
                <a:solidFill>
                  <a:schemeClr val="tx1"/>
                </a:solidFill>
              </a:ln>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Close up Young female producer looking irritated. Clock behind her showing 2 minutes till 5. Zoom out shot to producer standing in door way of graphic art room with three chimps jumping up and down at their desk having fun.</a:t>
            </a:r>
          </a:p>
          <a:p>
            <a:pPr marL="228600" lvl="0" indent="-228600">
              <a:spcBef>
                <a:spcPct val="20000"/>
              </a:spcBef>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Chimps disappear in a puff of smoke, Producer looks surprised with big question mark in room.</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Logo zooms out from (</a:t>
            </a:r>
            <a:r>
              <a:rPr lang="en-US" sz="900" dirty="0" err="1" smtClean="0">
                <a:solidFill>
                  <a:srgbClr val="0D0D0D"/>
                </a:solidFill>
                <a:cs typeface="Arial"/>
              </a:rPr>
              <a:t>i</a:t>
            </a:r>
            <a:r>
              <a:rPr lang="en-US" sz="900" dirty="0" smtClean="0">
                <a:solidFill>
                  <a:srgbClr val="0D0D0D"/>
                </a:solidFill>
                <a:cs typeface="Arial"/>
              </a:rPr>
              <a:t>) in (</a:t>
            </a:r>
            <a:r>
              <a:rPr lang="en-US" sz="900" dirty="0" err="1" smtClean="0">
                <a:solidFill>
                  <a:srgbClr val="0D0D0D"/>
                </a:solidFill>
                <a:cs typeface="Arial"/>
              </a:rPr>
              <a:t>bling</a:t>
            </a:r>
            <a:r>
              <a:rPr lang="en-US" sz="900" dirty="0" smtClean="0">
                <a:solidFill>
                  <a:srgbClr val="0D0D0D"/>
                </a:solidFill>
                <a:cs typeface="Arial"/>
              </a:rPr>
              <a:t>) forming a sunshine rising over horizon (metaphor for early morning). With $$$$ symbols somewhere. Scene continues to zoom out to form </a:t>
            </a:r>
            <a:r>
              <a:rPr lang="en-US" sz="900" dirty="0" err="1" smtClean="0">
                <a:solidFill>
                  <a:srgbClr val="0D0D0D"/>
                </a:solidFill>
                <a:cs typeface="Arial"/>
              </a:rPr>
              <a:t>pixelbling</a:t>
            </a:r>
            <a:r>
              <a:rPr lang="en-US" sz="900" dirty="0" smtClean="0">
                <a:solidFill>
                  <a:srgbClr val="0D0D0D"/>
                </a:solidFill>
                <a:cs typeface="Arial"/>
              </a:rPr>
              <a:t> web page.</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On web page. Floating templates. Shows the 5 templates sliding by, then the 2 social templates. While also showing the dynamic transitions.</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Show many people using smart phone taking pictures. The photos and data traveling into image library where you see a pointer selecting slides.</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Click on photo. Photo gets Big. Show photo Rotate, Flip, Crop, brightness and contrast. (Do not show Aviary tool)</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Photo moves back into place in with multiple photos. Pointer selects images and then they turn into an album.</a:t>
            </a:r>
          </a:p>
          <a:p>
            <a:pPr marL="228600" lvl="0" indent="-228600">
              <a:spcBef>
                <a:spcPct val="20000"/>
              </a:spcBef>
              <a:buAutoNum type="arabicPeriod"/>
            </a:pPr>
            <a:endParaRPr lang="en-US" sz="900" dirty="0" smtClean="0">
              <a:solidFill>
                <a:srgbClr val="0D0D0D"/>
              </a:solidFill>
              <a:cs typeface="Arial"/>
            </a:endParaRPr>
          </a:p>
          <a:p>
            <a:pPr marL="228600" lvl="0" indent="-228600">
              <a:spcBef>
                <a:spcPct val="20000"/>
              </a:spcBef>
              <a:buAutoNum type="arabicPeriod"/>
            </a:pPr>
            <a:r>
              <a:rPr lang="en-US" sz="900" dirty="0" smtClean="0">
                <a:solidFill>
                  <a:srgbClr val="0D0D0D"/>
                </a:solidFill>
                <a:cs typeface="Arial"/>
              </a:rPr>
              <a:t>Album opens up and slides come out with text fields above them while transitioning between each slide.</a:t>
            </a:r>
          </a:p>
        </p:txBody>
      </p:sp>
      <p:sp>
        <p:nvSpPr>
          <p:cNvPr id="6" name="TextBox 5"/>
          <p:cNvSpPr txBox="1"/>
          <p:nvPr/>
        </p:nvSpPr>
        <p:spPr>
          <a:xfrm>
            <a:off x="914400" y="228601"/>
            <a:ext cx="3505200" cy="707886"/>
          </a:xfrm>
          <a:prstGeom prst="rect">
            <a:avLst/>
          </a:prstGeom>
          <a:noFill/>
        </p:spPr>
        <p:txBody>
          <a:bodyPr wrap="square" rtlCol="0">
            <a:spAutoFit/>
          </a:bodyPr>
          <a:lstStyle/>
          <a:p>
            <a:r>
              <a:rPr lang="en-US" sz="800" dirty="0" smtClean="0"/>
              <a:t>Agency: </a:t>
            </a:r>
            <a:r>
              <a:rPr lang="en-US" sz="800" dirty="0" err="1" smtClean="0"/>
              <a:t>rangelbrothers</a:t>
            </a:r>
            <a:r>
              <a:rPr lang="en-US" sz="800" dirty="0" smtClean="0"/>
              <a:t>                                                                                                                                                                   </a:t>
            </a:r>
          </a:p>
          <a:p>
            <a:r>
              <a:rPr lang="en-US" sz="800" dirty="0" smtClean="0"/>
              <a:t>Client: </a:t>
            </a:r>
            <a:r>
              <a:rPr lang="en-US" sz="800" dirty="0" err="1" smtClean="0"/>
              <a:t>pixelbling</a:t>
            </a:r>
            <a:endParaRPr lang="en-US" sz="800" dirty="0" smtClean="0"/>
          </a:p>
          <a:p>
            <a:r>
              <a:rPr lang="en-US" sz="800" dirty="0" smtClean="0"/>
              <a:t>Title: No Graphic Artist?</a:t>
            </a:r>
          </a:p>
          <a:p>
            <a:r>
              <a:rPr lang="en-US" sz="800" dirty="0" smtClean="0"/>
              <a:t>Length: 30sec</a:t>
            </a:r>
          </a:p>
          <a:p>
            <a:r>
              <a:rPr lang="en-US" sz="800" dirty="0" smtClean="0"/>
              <a:t>Writer/Producer: </a:t>
            </a:r>
            <a:r>
              <a:rPr lang="en-US" sz="800" dirty="0" err="1" smtClean="0"/>
              <a:t>vrangel</a:t>
            </a:r>
            <a:endParaRPr lang="en-US" sz="800" dirty="0" smtClean="0"/>
          </a:p>
          <a:p>
            <a:endParaRPr lang="en-US" sz="800" dirty="0"/>
          </a:p>
        </p:txBody>
      </p:sp>
      <p:sp>
        <p:nvSpPr>
          <p:cNvPr id="5" name="TextBox 4"/>
          <p:cNvSpPr txBox="1"/>
          <p:nvPr/>
        </p:nvSpPr>
        <p:spPr>
          <a:xfrm>
            <a:off x="4724400" y="228601"/>
            <a:ext cx="3581400" cy="461665"/>
          </a:xfrm>
          <a:prstGeom prst="rect">
            <a:avLst/>
          </a:prstGeom>
          <a:noFill/>
        </p:spPr>
        <p:txBody>
          <a:bodyPr wrap="square" rtlCol="0">
            <a:spAutoFit/>
          </a:bodyPr>
          <a:lstStyle/>
          <a:p>
            <a:pPr algn="r"/>
            <a:r>
              <a:rPr lang="en-US" sz="800" dirty="0" smtClean="0"/>
              <a:t> Due Date:  01/18/2013</a:t>
            </a:r>
          </a:p>
          <a:p>
            <a:pPr algn="r"/>
            <a:r>
              <a:rPr lang="en-US" sz="800" dirty="0" smtClean="0"/>
              <a:t>                                                                                                                                                                                                Production Date:  02/18/2013</a:t>
            </a:r>
          </a:p>
          <a:p>
            <a:pPr algn="r"/>
            <a:endParaRPr lang="en-US" sz="8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4724400" y="381000"/>
            <a:ext cx="3581400" cy="5562600"/>
          </a:xfrm>
          <a:prstGeom prst="rect">
            <a:avLst/>
          </a:prstGeom>
          <a:ln w="12700" cmpd="sng">
            <a:solidFill>
              <a:schemeClr val="tx1"/>
            </a:solidFill>
          </a:ln>
        </p:spPr>
        <p:txBody>
          <a:bodyPr vert="horz" lIns="91440" tIns="45720" rIns="91440" bIns="45720" rtlCol="0">
            <a:normAutofit/>
          </a:bodyPr>
          <a:lstStyle/>
          <a:p>
            <a:pPr lvl="0" algn="ctr">
              <a:spcBef>
                <a:spcPct val="20000"/>
              </a:spcBef>
            </a:pPr>
            <a:r>
              <a:rPr kumimoji="0" lang="en-US" sz="900" u="sng" strike="noStrike" kern="1200" cap="none" spc="0" normalizeH="0" baseline="0" noProof="0" dirty="0" smtClean="0">
                <a:ln>
                  <a:noFill/>
                </a:ln>
                <a:solidFill>
                  <a:srgbClr val="0D0D0D"/>
                </a:solidFill>
                <a:effectLst/>
                <a:uLnTx/>
                <a:uFillTx/>
                <a:ea typeface="+mn-ea"/>
                <a:cs typeface="Arial"/>
              </a:rPr>
              <a:t>AUDIO</a:t>
            </a:r>
          </a:p>
          <a:p>
            <a:pPr lvl="0">
              <a:spcBef>
                <a:spcPct val="20000"/>
              </a:spcBef>
            </a:pPr>
            <a:endParaRPr lang="en-US" sz="900" dirty="0" smtClean="0">
              <a:solidFill>
                <a:srgbClr val="0D0D0D"/>
              </a:solidFill>
              <a:cs typeface="Arial"/>
            </a:endParaRPr>
          </a:p>
          <a:p>
            <a:pPr lvl="0">
              <a:spcBef>
                <a:spcPct val="20000"/>
              </a:spcBef>
            </a:pPr>
            <a:r>
              <a:rPr lang="en-US" sz="900" dirty="0" smtClean="0">
                <a:solidFill>
                  <a:srgbClr val="0D0D0D"/>
                </a:solidFill>
                <a:cs typeface="Arial"/>
              </a:rPr>
              <a:t>9. Pixelbling is a interactive website that allows producers to take control of there graphics with ease. </a:t>
            </a:r>
          </a:p>
          <a:p>
            <a:pPr lvl="0">
              <a:spcBef>
                <a:spcPct val="20000"/>
              </a:spcBef>
            </a:pPr>
            <a:endParaRPr lang="en-US" sz="900" dirty="0" smtClean="0">
              <a:solidFill>
                <a:srgbClr val="0D0D0D"/>
              </a:solidFill>
              <a:cs typeface="Arial"/>
            </a:endParaRPr>
          </a:p>
          <a:p>
            <a:pPr lvl="0">
              <a:spcBef>
                <a:spcPct val="20000"/>
              </a:spcBef>
            </a:pPr>
            <a:r>
              <a:rPr lang="en-US" sz="900" dirty="0" smtClean="0">
                <a:solidFill>
                  <a:srgbClr val="0D0D0D"/>
                </a:solidFill>
                <a:cs typeface="Arial"/>
              </a:rPr>
              <a:t>10. Logo and tag line. </a:t>
            </a: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kumimoji="0" lang="en-US" sz="900" u="none" strike="noStrike" kern="1200" cap="none" spc="0" normalizeH="0" baseline="0" noProof="0" dirty="0" smtClean="0">
              <a:ln>
                <a:noFill/>
              </a:ln>
              <a:solidFill>
                <a:srgbClr val="0D0D0D"/>
              </a:solidFill>
              <a:effectLst/>
              <a:uLnTx/>
              <a:uFillTx/>
              <a:ea typeface="+mn-ea"/>
              <a:cs typeface="Arial"/>
            </a:endParaRPr>
          </a:p>
          <a:p>
            <a:pPr lvl="0">
              <a:spcBef>
                <a:spcPct val="20000"/>
              </a:spcBef>
            </a:pPr>
            <a:endParaRPr kumimoji="0" lang="en-US" sz="900" u="none" strike="noStrike" kern="1200" cap="none" spc="0" normalizeH="0" baseline="0" noProof="0" dirty="0">
              <a:ln>
                <a:noFill/>
              </a:ln>
              <a:solidFill>
                <a:srgbClr val="0D0D0D"/>
              </a:solidFill>
              <a:effectLst/>
              <a:uLnTx/>
              <a:uFillTx/>
              <a:ea typeface="+mn-ea"/>
              <a:cs typeface="Arial"/>
            </a:endParaRPr>
          </a:p>
        </p:txBody>
      </p:sp>
      <p:sp>
        <p:nvSpPr>
          <p:cNvPr id="5" name="Subtitle 2"/>
          <p:cNvSpPr txBox="1">
            <a:spLocks/>
          </p:cNvSpPr>
          <p:nvPr/>
        </p:nvSpPr>
        <p:spPr>
          <a:xfrm>
            <a:off x="990600" y="381000"/>
            <a:ext cx="3429000" cy="5562600"/>
          </a:xfrm>
          <a:prstGeom prst="rect">
            <a:avLst/>
          </a:prstGeom>
          <a:ln w="12700" cap="flat" cmpd="sng" algn="ctr">
            <a:solidFill>
              <a:schemeClr val="tx1"/>
            </a:solidFill>
            <a:prstDash val="solid"/>
            <a:round/>
            <a:headEnd type="none" w="med" len="med"/>
            <a:tailEnd type="none" w="med" len="med"/>
          </a:ln>
        </p:spPr>
        <p:txBody>
          <a:bodyPr vert="horz" lIns="91440" tIns="45720" rIns="91440" bIns="45720" rtlCol="0">
            <a:normAutofit/>
          </a:bodyPr>
          <a:lstStyle/>
          <a:p>
            <a:pPr lvl="0" algn="ctr">
              <a:spcBef>
                <a:spcPct val="20000"/>
              </a:spcBef>
            </a:pPr>
            <a:r>
              <a:rPr kumimoji="0" lang="en-US" sz="900" u="sng" strike="noStrike" kern="1200" cap="none" spc="0" normalizeH="0" baseline="0" noProof="0" dirty="0" smtClean="0">
                <a:ln>
                  <a:noFill/>
                </a:ln>
                <a:solidFill>
                  <a:srgbClr val="0D0D0D"/>
                </a:solidFill>
                <a:effectLst/>
                <a:uLnTx/>
                <a:uFillTx/>
                <a:ea typeface="+mn-ea"/>
                <a:cs typeface="Arial"/>
              </a:rPr>
              <a:t>VISUAL</a:t>
            </a:r>
          </a:p>
          <a:p>
            <a:pPr lvl="0">
              <a:spcBef>
                <a:spcPct val="20000"/>
              </a:spcBef>
            </a:pPr>
            <a:endParaRPr lang="en-US" sz="900" dirty="0" smtClean="0">
              <a:ln w="12700" cmpd="sng">
                <a:solidFill>
                  <a:schemeClr val="tx1"/>
                </a:solidFill>
              </a:ln>
              <a:solidFill>
                <a:srgbClr val="0D0D0D"/>
              </a:solidFill>
              <a:cs typeface="Arial"/>
            </a:endParaRPr>
          </a:p>
          <a:p>
            <a:pPr marL="228600" lvl="0" indent="-228600">
              <a:spcBef>
                <a:spcPct val="20000"/>
              </a:spcBef>
            </a:pPr>
            <a:r>
              <a:rPr lang="en-US" sz="900" dirty="0" smtClean="0">
                <a:solidFill>
                  <a:srgbClr val="0D0D0D"/>
                </a:solidFill>
                <a:cs typeface="Arial"/>
              </a:rPr>
              <a:t>9. Show Happy female producer in control room at PC desk</a:t>
            </a:r>
          </a:p>
          <a:p>
            <a:pPr marL="228600" lvl="0" indent="-228600">
              <a:spcBef>
                <a:spcPct val="20000"/>
              </a:spcBef>
            </a:pPr>
            <a:endParaRPr lang="en-US" sz="900" dirty="0" smtClean="0">
              <a:solidFill>
                <a:srgbClr val="0D0D0D"/>
              </a:solidFill>
              <a:cs typeface="Arial"/>
            </a:endParaRPr>
          </a:p>
          <a:p>
            <a:pPr marL="228600" lvl="0" indent="-228600">
              <a:spcBef>
                <a:spcPct val="20000"/>
              </a:spcBef>
            </a:pPr>
            <a:r>
              <a:rPr lang="en-US" sz="900" dirty="0" smtClean="0">
                <a:solidFill>
                  <a:srgbClr val="0D0D0D"/>
                </a:solidFill>
                <a:cs typeface="Arial"/>
              </a:rPr>
              <a:t>10. </a:t>
            </a:r>
            <a:r>
              <a:rPr lang="en-US" sz="900" dirty="0" err="1" smtClean="0">
                <a:solidFill>
                  <a:srgbClr val="0D0D0D"/>
                </a:solidFill>
                <a:cs typeface="Arial"/>
              </a:rPr>
              <a:t>Pixlbling</a:t>
            </a:r>
            <a:r>
              <a:rPr lang="en-US" sz="900" dirty="0" smtClean="0">
                <a:solidFill>
                  <a:srgbClr val="0D0D0D"/>
                </a:solidFill>
                <a:cs typeface="Arial"/>
              </a:rPr>
              <a:t>. Use it. News it</a:t>
            </a:r>
          </a:p>
          <a:p>
            <a:pPr marL="228600" lvl="0" indent="-228600">
              <a:spcBef>
                <a:spcPct val="20000"/>
              </a:spcBef>
            </a:pPr>
            <a:endParaRPr lang="en-US" sz="900" dirty="0" smtClean="0">
              <a:solidFill>
                <a:srgbClr val="0D0D0D"/>
              </a:solidFill>
              <a:cs typeface="Arial"/>
            </a:endParaRPr>
          </a:p>
          <a:p>
            <a:pPr marL="228600" lvl="0" indent="-22860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lang="en-US" sz="900" dirty="0" smtClean="0">
              <a:solidFill>
                <a:srgbClr val="0D0D0D"/>
              </a:solidFill>
              <a:cs typeface="Arial"/>
            </a:endParaRPr>
          </a:p>
          <a:p>
            <a:pPr lvl="0">
              <a:spcBef>
                <a:spcPct val="20000"/>
              </a:spcBef>
            </a:pPr>
            <a:endParaRPr kumimoji="0" lang="en-US" sz="900" u="none" strike="noStrike" kern="1200" cap="none" spc="0" normalizeH="0" baseline="0" noProof="0" dirty="0" smtClean="0">
              <a:ln>
                <a:noFill/>
              </a:ln>
              <a:solidFill>
                <a:srgbClr val="0D0D0D"/>
              </a:solidFill>
              <a:effectLst/>
              <a:uLnTx/>
              <a:uFillTx/>
              <a:ea typeface="+mn-ea"/>
              <a:cs typeface="Arial"/>
            </a:endParaRPr>
          </a:p>
          <a:p>
            <a:pPr lvl="0">
              <a:spcBef>
                <a:spcPct val="20000"/>
              </a:spcBef>
            </a:pPr>
            <a:endParaRPr kumimoji="0" lang="en-US" sz="900" u="none" strike="noStrike" kern="1200" cap="none" spc="0" normalizeH="0" baseline="0" noProof="0" dirty="0">
              <a:ln>
                <a:noFill/>
              </a:ln>
              <a:solidFill>
                <a:srgbClr val="0D0D0D"/>
              </a:solidFill>
              <a:effectLst/>
              <a:uLnTx/>
              <a:uFillTx/>
              <a:ea typeface="+mn-ea"/>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28601"/>
            <a:ext cx="1524000" cy="457200"/>
          </a:xfrm>
        </p:spPr>
        <p:txBody>
          <a:bodyPr anchor="t">
            <a:normAutofit/>
          </a:bodyPr>
          <a:lstStyle/>
          <a:p>
            <a:r>
              <a:rPr lang="en-US" sz="1600" dirty="0" smtClean="0"/>
              <a:t>Notes</a:t>
            </a:r>
            <a:endParaRPr lang="en-US" sz="1600" dirty="0"/>
          </a:p>
        </p:txBody>
      </p:sp>
      <p:sp>
        <p:nvSpPr>
          <p:cNvPr id="3" name="Subtitle 2"/>
          <p:cNvSpPr>
            <a:spLocks noGrp="1"/>
          </p:cNvSpPr>
          <p:nvPr>
            <p:ph type="subTitle" idx="1"/>
          </p:nvPr>
        </p:nvSpPr>
        <p:spPr>
          <a:xfrm>
            <a:off x="990600" y="813376"/>
            <a:ext cx="7620000" cy="5334000"/>
          </a:xfrm>
        </p:spPr>
        <p:txBody>
          <a:bodyPr>
            <a:normAutofit/>
          </a:bodyPr>
          <a:lstStyle/>
          <a:p>
            <a:pPr lvl="0"/>
            <a:endParaRPr lang="en-US" sz="1000" i="1" dirty="0" smtClean="0"/>
          </a:p>
          <a:p>
            <a:r>
              <a:rPr lang="en-US" sz="1000" dirty="0" smtClean="0"/>
              <a:t>Win your TV news rating war.</a:t>
            </a:r>
            <a:endParaRPr lang="en-US" sz="1000" i="1" dirty="0" smtClean="0"/>
          </a:p>
          <a:p>
            <a:pPr lvl="0"/>
            <a:r>
              <a:rPr lang="en-US" sz="1000" dirty="0" smtClean="0"/>
              <a:t>Reduce your graphic creative cost</a:t>
            </a:r>
          </a:p>
          <a:p>
            <a:r>
              <a:rPr lang="en-US" sz="1000" dirty="0" smtClean="0"/>
              <a:t>Reduce your content acquisition costs</a:t>
            </a:r>
          </a:p>
          <a:p>
            <a:r>
              <a:rPr lang="en-US" sz="1000" dirty="0" smtClean="0"/>
              <a:t>Content is KING. Pixelbling allows you to gather your viewers content and broadcast.</a:t>
            </a:r>
          </a:p>
          <a:p>
            <a:pPr lvl="0"/>
            <a:r>
              <a:rPr lang="en-US" sz="1000" dirty="0" smtClean="0"/>
              <a:t>Grow and Engage your audience</a:t>
            </a:r>
          </a:p>
          <a:p>
            <a:pPr lvl="0"/>
            <a:r>
              <a:rPr lang="en-US" sz="1000" dirty="0" smtClean="0"/>
              <a:t>Build a community of </a:t>
            </a:r>
            <a:r>
              <a:rPr lang="en-US" sz="1000" b="1" dirty="0" smtClean="0"/>
              <a:t>citizen journalists</a:t>
            </a:r>
          </a:p>
          <a:p>
            <a:r>
              <a:rPr lang="en-US" sz="1000" dirty="0" smtClean="0"/>
              <a:t>Pixelbling will help engage users and deliver results</a:t>
            </a:r>
          </a:p>
          <a:p>
            <a:pPr algn="l"/>
            <a:endParaRPr lang="en-US" sz="1000" dirty="0" smtClean="0">
              <a:solidFill>
                <a:srgbClr val="0D0D0D"/>
              </a:solidFill>
            </a:endParaRPr>
          </a:p>
          <a:p>
            <a:pPr algn="l"/>
            <a:r>
              <a:rPr lang="en-US" sz="1000" dirty="0" smtClean="0">
                <a:solidFill>
                  <a:srgbClr val="0D0D0D"/>
                </a:solidFill>
              </a:rPr>
              <a:t>Nearly half  the U.S. Population use </a:t>
            </a:r>
            <a:r>
              <a:rPr lang="en-US" sz="1000" dirty="0" err="1" smtClean="0">
                <a:solidFill>
                  <a:srgbClr val="0D0D0D"/>
                </a:solidFill>
              </a:rPr>
              <a:t>smartphones</a:t>
            </a:r>
            <a:r>
              <a:rPr lang="en-US" sz="1000" dirty="0" smtClean="0">
                <a:solidFill>
                  <a:srgbClr val="0D0D0D"/>
                </a:solidFill>
              </a:rPr>
              <a:t> . That’s over 130 million </a:t>
            </a:r>
            <a:r>
              <a:rPr lang="en-US" sz="1000" dirty="0" err="1" smtClean="0">
                <a:solidFill>
                  <a:srgbClr val="0D0D0D"/>
                </a:solidFill>
              </a:rPr>
              <a:t>smartphones</a:t>
            </a:r>
            <a:r>
              <a:rPr lang="en-US" sz="1000" dirty="0" smtClean="0">
                <a:solidFill>
                  <a:srgbClr val="0D0D0D"/>
                </a:solidFill>
              </a:rPr>
              <a:t> in use.</a:t>
            </a:r>
          </a:p>
          <a:p>
            <a:pPr algn="l"/>
            <a:r>
              <a:rPr lang="en-US" sz="1000" dirty="0" smtClean="0">
                <a:solidFill>
                  <a:srgbClr val="0D0D0D"/>
                </a:solidFill>
              </a:rPr>
              <a:t>The majority of the Mobile Phone Imagery submitted to local News outlets are weather and event related. All this User Generated Content can be accessed and compiled with your brand, On-Air and Online using Pixelbling.</a:t>
            </a:r>
          </a:p>
          <a:p>
            <a:pPr algn="l"/>
            <a:r>
              <a:rPr lang="en-US" sz="1000" dirty="0" smtClean="0">
                <a:solidFill>
                  <a:srgbClr val="0D0D0D"/>
                </a:solidFill>
              </a:rPr>
              <a:t>Our focus is on newsgathering Mobile Imagery and promoting your stations branding. We understand that in this age of consolidating media and shrinking graphic departments, getting local and breaking news is challenging. </a:t>
            </a:r>
            <a:r>
              <a:rPr lang="en-US" sz="1000" dirty="0" smtClean="0">
                <a:solidFill>
                  <a:schemeClr val="tx1"/>
                </a:solidFill>
              </a:rPr>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pPr algn="l"/>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 60 seconds. Stay ahead of the competition with immediate access to visual and  compelling content with Pixelbling.</a:t>
            </a:r>
          </a:p>
          <a:p>
            <a:pPr algn="l"/>
            <a:endParaRPr lang="en-US" sz="1000" dirty="0" smtClean="0">
              <a:solidFill>
                <a:srgbClr val="0D0D0D"/>
              </a:solidFill>
            </a:endParaRPr>
          </a:p>
          <a:p>
            <a:pPr algn="l"/>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pPr algn="l"/>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a:t>
            </a:r>
            <a:r>
              <a:rPr lang="en-US" sz="1000" dirty="0" err="1" smtClean="0">
                <a:solidFill>
                  <a:srgbClr val="0D0D0D"/>
                </a:solidFill>
              </a:rPr>
              <a:t>playlist</a:t>
            </a:r>
            <a:r>
              <a:rPr lang="en-US" sz="1000" dirty="0" smtClean="0">
                <a:solidFill>
                  <a:srgbClr val="0D0D0D"/>
                </a:solidFill>
              </a:rPr>
              <a: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a:t>
            </a:r>
            <a:r>
              <a:rPr lang="en-US" sz="1000" dirty="0" err="1" smtClean="0">
                <a:solidFill>
                  <a:srgbClr val="0D0D0D"/>
                </a:solidFill>
              </a:rPr>
              <a:t>playlists</a:t>
            </a:r>
            <a:r>
              <a:rPr lang="en-US" sz="1000" dirty="0" smtClean="0">
                <a:solidFill>
                  <a:srgbClr val="0D0D0D"/>
                </a:solidFill>
              </a:rPr>
              <a:t>. This dramatically reduces turn-around time eliminating the need for Graphic Artist and CG Operator.</a:t>
            </a:r>
          </a:p>
          <a:p>
            <a:pPr algn="l"/>
            <a:endParaRPr lang="en-US" sz="1000" dirty="0">
              <a:solidFill>
                <a:srgbClr val="0D0D0D"/>
              </a:solidFill>
            </a:endParaRPr>
          </a:p>
        </p:txBody>
      </p:sp>
      <p:sp>
        <p:nvSpPr>
          <p:cNvPr id="4" name="TextBox 3"/>
          <p:cNvSpPr txBox="1"/>
          <p:nvPr/>
        </p:nvSpPr>
        <p:spPr>
          <a:xfrm>
            <a:off x="990600" y="228600"/>
            <a:ext cx="2895600" cy="584776"/>
          </a:xfrm>
          <a:prstGeom prst="rect">
            <a:avLst/>
          </a:prstGeom>
          <a:noFill/>
        </p:spPr>
        <p:txBody>
          <a:bodyPr wrap="square" rtlCol="0">
            <a:spAutoFit/>
          </a:bodyPr>
          <a:lstStyle/>
          <a:p>
            <a:r>
              <a:rPr lang="en-US" sz="800" i="1" dirty="0" smtClean="0"/>
              <a:t>UGC- User Generated Content. Mobile Phone Imagery. </a:t>
            </a:r>
          </a:p>
          <a:p>
            <a:r>
              <a:rPr lang="en-US" sz="800" i="1" dirty="0" smtClean="0"/>
              <a:t>Mobile Content.</a:t>
            </a:r>
          </a:p>
          <a:p>
            <a:r>
              <a:rPr lang="en-US" sz="800" i="1" dirty="0" smtClean="0"/>
              <a:t>Media Content.. Mobile Imagery. Social Content. Mobile Imagery &amp; Social Content. Social Data. Citizen Journalist. </a:t>
            </a:r>
            <a:r>
              <a:rPr lang="en-US" sz="800" i="1" smtClean="0"/>
              <a:t>Crowd Sourcing. </a:t>
            </a:r>
            <a:endParaRPr lang="en-US" sz="800" i="1"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to quickly gather content from your staff and viewers and then display it online, and on-air. We understand that in this age of consolidating media and shrinking news staffs, getting local and breaking news is an increasing challenge. Pixelbling provides a place for your audience to quickly and easily share photos of news and community events that are important to them.</a:t>
            </a:r>
          </a:p>
          <a:p>
            <a:pPr lvl="0">
              <a:spcBef>
                <a:spcPct val="20000"/>
              </a:spcBef>
            </a:pPr>
            <a:endParaRPr lang="en-US" sz="1000" dirty="0" smtClean="0"/>
          </a:p>
          <a:p>
            <a:pPr lvl="0">
              <a:spcBef>
                <a:spcPct val="20000"/>
              </a:spcBef>
            </a:pPr>
            <a:r>
              <a:rPr lang="en-US" sz="1000" dirty="0" smtClean="0"/>
              <a:t>There are 7 billion people on Earth. 5.1 billion own a cell phone. 4.2 billion own a toothbrush</a:t>
            </a:r>
            <a:r>
              <a:rPr lang="en-US" sz="1000" i="1" dirty="0" smtClean="0"/>
              <a:t>. (Mobile Marketing Association Asia, 2011)</a:t>
            </a:r>
          </a:p>
          <a:p>
            <a:pPr lvl="0">
              <a:spcBef>
                <a:spcPct val="20000"/>
              </a:spcBef>
            </a:pPr>
            <a:r>
              <a:rPr lang="en-US" sz="1000" i="1" dirty="0" smtClean="0"/>
              <a:t>It takes 90 minutes for the average person to respond to an email. It takes 90 seconds for the average person to respond to a text message. (</a:t>
            </a:r>
            <a:r>
              <a:rPr lang="en-US" sz="1000" i="1" dirty="0" err="1" smtClean="0"/>
              <a:t>CTIA.org</a:t>
            </a:r>
            <a:r>
              <a:rPr lang="en-US" sz="1000" i="1" dirty="0" smtClean="0"/>
              <a:t>, 2011)</a:t>
            </a:r>
          </a:p>
          <a:p>
            <a:pPr lvl="0">
              <a:spcBef>
                <a:spcPct val="20000"/>
              </a:spcBef>
            </a:pPr>
            <a:r>
              <a:rPr lang="en-US" sz="1000" i="1" dirty="0" smtClean="0"/>
              <a:t>91% of all smart phone users have their phone within arm’s reach 24/7 – (Morgan Stanley, 2012)</a:t>
            </a:r>
          </a:p>
          <a:p>
            <a:pPr lvl="0">
              <a:spcBef>
                <a:spcPct val="20000"/>
              </a:spcBef>
            </a:pPr>
            <a:r>
              <a:rPr lang="en-US" sz="1000" i="1" dirty="0" smtClean="0"/>
              <a:t>Mobile marketing will account for 15.2% of global online ad spend by 2016. (Berg Insight, 2012)</a:t>
            </a:r>
          </a:p>
          <a:p>
            <a:pPr lvl="0">
              <a:spcBef>
                <a:spcPct val="20000"/>
              </a:spcBef>
            </a:pPr>
            <a:r>
              <a:rPr lang="en-US" sz="1000" i="1" dirty="0" smtClean="0"/>
              <a:t>It takes 26 hours for the average person to report a lost wallet. It takes 68 minutes for them to report a lost phone. (Unisys, 2012)</a:t>
            </a:r>
          </a:p>
          <a:p>
            <a:pPr lvl="0">
              <a:spcBef>
                <a:spcPct val="20000"/>
              </a:spcBef>
            </a:pPr>
            <a:r>
              <a:rPr lang="en-US" sz="1000" i="1" dirty="0" smtClean="0"/>
              <a:t>70% of all mobile searches result in action within 1 hour. 70% of online searches result in action in one month. (Mobile Marketer, 2012)</a:t>
            </a:r>
          </a:p>
          <a:p>
            <a:pPr lvl="0">
              <a:spcBef>
                <a:spcPct val="20000"/>
              </a:spcBef>
            </a:pPr>
            <a:r>
              <a:rPr lang="en-US" sz="1000" i="1" dirty="0" smtClean="0"/>
              <a:t>9 out of 10 mobile searches lead to action, over half leading to purchase. (Search Engine Land, 2012)</a:t>
            </a:r>
          </a:p>
          <a:p>
            <a:pPr lvl="0">
              <a:spcBef>
                <a:spcPct val="20000"/>
              </a:spcBef>
            </a:pPr>
            <a:r>
              <a:rPr lang="en-US" sz="1000" i="1" dirty="0" smtClean="0"/>
              <a:t>61% of local searches on a mobile phone result in a phone call. (Google, 2012)</a:t>
            </a:r>
          </a:p>
          <a:p>
            <a:pPr lvl="0">
              <a:spcBef>
                <a:spcPct val="20000"/>
              </a:spcBef>
            </a:pPr>
            <a:endParaRPr lang="en-US" sz="1000" i="1" dirty="0" smtClean="0"/>
          </a:p>
          <a:p>
            <a:pPr>
              <a:spcBef>
                <a:spcPct val="20000"/>
              </a:spcBef>
            </a:pPr>
            <a:r>
              <a:rPr lang="en-US" sz="1000" dirty="0" smtClean="0"/>
              <a:t>Win your TV news rating war.</a:t>
            </a:r>
            <a:endParaRPr lang="en-US" sz="1000" i="1" dirty="0" smtClean="0"/>
          </a:p>
          <a:p>
            <a:pPr lvl="0">
              <a:spcBef>
                <a:spcPct val="20000"/>
              </a:spcBef>
            </a:pPr>
            <a:r>
              <a:rPr lang="en-US" sz="1000" dirty="0" smtClean="0"/>
              <a:t>Reduce your graphic creative cost</a:t>
            </a:r>
          </a:p>
          <a:p>
            <a:pPr>
              <a:spcBef>
                <a:spcPct val="20000"/>
              </a:spcBef>
            </a:pPr>
            <a:r>
              <a:rPr lang="en-US" sz="1000" dirty="0" smtClean="0"/>
              <a:t>Reduce your content acquisition costs</a:t>
            </a:r>
          </a:p>
          <a:p>
            <a:pPr>
              <a:spcBef>
                <a:spcPct val="20000"/>
              </a:spcBef>
            </a:pPr>
            <a:r>
              <a:rPr lang="en-US" sz="1000" dirty="0" smtClean="0"/>
              <a:t>Content is KING. Pixelbling allows you to gather your viewers content and broadcast.</a:t>
            </a:r>
          </a:p>
          <a:p>
            <a:pPr lvl="0">
              <a:spcBef>
                <a:spcPct val="20000"/>
              </a:spcBef>
            </a:pPr>
            <a:r>
              <a:rPr lang="en-US" sz="1000" dirty="0" smtClean="0"/>
              <a:t>Grow and Engage your audience</a:t>
            </a:r>
          </a:p>
          <a:p>
            <a:pPr lvl="0">
              <a:spcBef>
                <a:spcPct val="20000"/>
              </a:spcBef>
            </a:pPr>
            <a:r>
              <a:rPr lang="en-US" sz="1000" dirty="0" smtClean="0"/>
              <a:t>Build a community of </a:t>
            </a:r>
            <a:r>
              <a:rPr lang="en-US" sz="1000" b="1" dirty="0" smtClean="0"/>
              <a:t>citizen journalists</a:t>
            </a:r>
          </a:p>
          <a:p>
            <a:pPr>
              <a:spcBef>
                <a:spcPct val="20000"/>
              </a:spcBef>
            </a:pPr>
            <a:r>
              <a:rPr lang="en-US" sz="1000" dirty="0" smtClean="0"/>
              <a:t>Pixelbling will help engage users and deliver results</a:t>
            </a:r>
          </a:p>
          <a:p>
            <a:pPr lvl="0">
              <a:spcBef>
                <a:spcPct val="20000"/>
              </a:spcBef>
            </a:pPr>
            <a:endParaRPr lang="en-US" sz="1000" dirty="0" smtClean="0"/>
          </a:p>
          <a:p>
            <a:pPr lvl="0">
              <a:spcBef>
                <a:spcPct val="20000"/>
              </a:spcBef>
            </a:pPr>
            <a:endParaRPr lang="en-US" sz="1000" dirty="0" smtClean="0"/>
          </a:p>
          <a:p>
            <a:pPr lvl="0">
              <a:spcBef>
                <a:spcPct val="20000"/>
              </a:spcBef>
            </a:pP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7429</TotalTime>
  <Words>2064</Words>
  <Application>Microsoft Macintosh PowerPoint</Application>
  <PresentationFormat>On-screen Show (4:3)</PresentationFormat>
  <Paragraphs>175</Paragraphs>
  <Slides>6</Slides>
  <Notes>1</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Slide 1</vt:lpstr>
      <vt:lpstr>Slide 2</vt:lpstr>
      <vt:lpstr>Notes</vt:lpstr>
      <vt:lpstr>Slide 4</vt:lpstr>
      <vt:lpstr>Slide 5</vt:lpstr>
      <vt:lpstr>Slide 6</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USA.NET</cp:lastModifiedBy>
  <cp:revision>219</cp:revision>
  <cp:lastPrinted>2013-01-25T23:42:04Z</cp:lastPrinted>
  <dcterms:created xsi:type="dcterms:W3CDTF">2013-01-25T15:51:23Z</dcterms:created>
  <dcterms:modified xsi:type="dcterms:W3CDTF">2013-01-25T23:42:08Z</dcterms:modified>
</cp:coreProperties>
</file>