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8" r:id="rId3"/>
    <p:sldId id="257"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7075" autoAdjust="0"/>
    <p:restoredTop sz="94660"/>
  </p:normalViewPr>
  <p:slideViewPr>
    <p:cSldViewPr snapToObjects="1">
      <p:cViewPr>
        <p:scale>
          <a:sx n="150" d="100"/>
          <a:sy n="150" d="100"/>
        </p:scale>
        <p:origin x="-1328" y="-168"/>
      </p:cViewPr>
      <p:guideLst>
        <p:guide orient="horz" pos="2160"/>
        <p:guide pos="19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2AF630-A247-B548-8456-78CEAC9C051F}" type="datetimeFigureOut">
              <a:rPr lang="en-US" smtClean="0"/>
              <a:pPr/>
              <a:t>2/18/13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2AF630-A247-B548-8456-78CEAC9C051F}" type="datetimeFigureOut">
              <a:rPr lang="en-US" smtClean="0"/>
              <a:pPr/>
              <a:t>2/18/13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2AF630-A247-B548-8456-78CEAC9C051F}" type="datetimeFigureOut">
              <a:rPr lang="en-US" smtClean="0"/>
              <a:pPr/>
              <a:t>2/18/13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2AF630-A247-B548-8456-78CEAC9C051F}" type="datetimeFigureOut">
              <a:rPr lang="en-US" smtClean="0"/>
              <a:pPr/>
              <a:t>2/18/13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AF630-A247-B548-8456-78CEAC9C051F}" type="datetimeFigureOut">
              <a:rPr lang="en-US" smtClean="0"/>
              <a:pPr/>
              <a:t>2/18/13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AF630-A247-B548-8456-78CEAC9C051F}" type="datetimeFigureOut">
              <a:rPr lang="en-US" smtClean="0"/>
              <a:pPr/>
              <a:t>2/18/13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AF630-A247-B548-8456-78CEAC9C051F}" type="datetimeFigureOut">
              <a:rPr lang="en-US" smtClean="0"/>
              <a:pPr/>
              <a:t>2/18/13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AF630-A247-B548-8456-78CEAC9C051F}" type="datetimeFigureOut">
              <a:rPr lang="en-US" smtClean="0"/>
              <a:pPr/>
              <a:t>2/18/13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F07B2-D8D8-A04B-9FC0-209F0DB300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info@pixelbling.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sembledesigns.com" TargetMode="External"/><Relationship Id="rId4" Type="http://schemas.openxmlformats.org/officeDocument/2006/relationships/image" Target="../media/image1.jpeg"/><Relationship Id="rId5" Type="http://schemas.openxmlformats.org/officeDocument/2006/relationships/hyperlink" Target="mailto:info@pixelbling.com" TargetMode="External"/><Relationship Id="rId1" Type="http://schemas.openxmlformats.org/officeDocument/2006/relationships/slideLayout" Target="../slideLayouts/slideLayout1.xml"/><Relationship Id="rId2" Type="http://schemas.openxmlformats.org/officeDocument/2006/relationships/hyperlink" Target="mailto:support@pixelbling.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04800" y="76200"/>
            <a:ext cx="4419600" cy="369332"/>
          </a:xfrm>
          <a:prstGeom prst="rect">
            <a:avLst/>
          </a:prstGeom>
          <a:noFill/>
        </p:spPr>
        <p:txBody>
          <a:bodyPr wrap="square" rtlCol="0">
            <a:spAutoFit/>
          </a:bodyPr>
          <a:lstStyle/>
          <a:p>
            <a:r>
              <a:rPr lang="en-US" b="1" dirty="0" smtClean="0"/>
              <a:t>FAQS</a:t>
            </a:r>
            <a:endParaRPr lang="en-US" b="1" dirty="0"/>
          </a:p>
        </p:txBody>
      </p:sp>
      <p:sp>
        <p:nvSpPr>
          <p:cNvPr id="5" name="TextBox 4"/>
          <p:cNvSpPr txBox="1"/>
          <p:nvPr/>
        </p:nvSpPr>
        <p:spPr>
          <a:xfrm>
            <a:off x="304800" y="4581942"/>
            <a:ext cx="8458200" cy="2123658"/>
          </a:xfrm>
          <a:prstGeom prst="rect">
            <a:avLst/>
          </a:prstGeom>
          <a:noFill/>
        </p:spPr>
        <p:txBody>
          <a:bodyPr wrap="square" rtlCol="0">
            <a:spAutoFit/>
          </a:bodyPr>
          <a:lstStyle/>
          <a:p>
            <a:r>
              <a:rPr lang="en-US" sz="1200" b="1" dirty="0" smtClean="0"/>
              <a:t>How to </a:t>
            </a:r>
            <a:r>
              <a:rPr lang="en-US" sz="1200" b="1" dirty="0"/>
              <a:t>u</a:t>
            </a:r>
            <a:r>
              <a:rPr lang="en-US" sz="1200" b="1" dirty="0" smtClean="0"/>
              <a:t>se</a:t>
            </a:r>
            <a:r>
              <a:rPr lang="en-US" sz="1200" b="1" dirty="0" smtClean="0"/>
              <a:t> </a:t>
            </a:r>
            <a:r>
              <a:rPr lang="en-US" sz="1200" b="1" dirty="0" smtClean="0"/>
              <a:t>P</a:t>
            </a:r>
            <a:r>
              <a:rPr lang="en-US" sz="1200" b="1" dirty="0" smtClean="0"/>
              <a:t>ixelbling</a:t>
            </a:r>
            <a:endParaRPr lang="en-US" sz="1200" b="1" dirty="0" smtClean="0"/>
          </a:p>
          <a:p>
            <a:r>
              <a:rPr lang="en-US" sz="1000" dirty="0" smtClean="0"/>
              <a:t>The best way to use</a:t>
            </a:r>
            <a:r>
              <a:rPr lang="en-US" sz="1000" dirty="0" smtClean="0"/>
              <a:t> </a:t>
            </a:r>
            <a:r>
              <a:rPr lang="en-US" sz="1000" dirty="0" smtClean="0"/>
              <a:t>P</a:t>
            </a:r>
            <a:r>
              <a:rPr lang="en-US" sz="1000" dirty="0" smtClean="0"/>
              <a:t>ixelbling </a:t>
            </a:r>
            <a:r>
              <a:rPr lang="en-US" sz="1000" dirty="0" smtClean="0"/>
              <a:t>is having your viewers send photos to the TV stations designated email address. Viewers take photos with </a:t>
            </a:r>
            <a:r>
              <a:rPr lang="en-US" sz="1000" dirty="0" smtClean="0"/>
              <a:t>their </a:t>
            </a:r>
            <a:r>
              <a:rPr lang="en-US" sz="1000" dirty="0" smtClean="0"/>
              <a:t>smart phones or cameras of important local events that the station can use on air for </a:t>
            </a:r>
            <a:r>
              <a:rPr lang="en-US" sz="1000" dirty="0" smtClean="0"/>
              <a:t>broadcast through </a:t>
            </a:r>
            <a:r>
              <a:rPr lang="en-US" sz="1000" dirty="0" smtClean="0"/>
              <a:t>the control room</a:t>
            </a:r>
            <a:r>
              <a:rPr lang="en-US" sz="1000" dirty="0" smtClean="0"/>
              <a:t>. </a:t>
            </a:r>
            <a:r>
              <a:rPr lang="en-US" sz="1000" dirty="0" smtClean="0"/>
              <a:t>User generated Content or UGC is a powerful tool to engage and grow your audience.</a:t>
            </a:r>
            <a:r>
              <a:rPr lang="en-US" sz="1000" dirty="0"/>
              <a:t> The photos are then compiled in</a:t>
            </a:r>
            <a:r>
              <a:rPr lang="en-US" sz="1000" dirty="0" smtClean="0"/>
              <a:t> </a:t>
            </a:r>
            <a:r>
              <a:rPr lang="en-US" sz="1000" dirty="0" smtClean="0"/>
              <a:t>P</a:t>
            </a:r>
            <a:r>
              <a:rPr lang="en-US" sz="1000" dirty="0" smtClean="0"/>
              <a:t>ixelbling </a:t>
            </a:r>
            <a:r>
              <a:rPr lang="en-US" sz="1000" dirty="0"/>
              <a:t>into an Image Library as slides where you can review all the incoming content. Approve or delete. Our platform allows you to capture, moderate and publish user generated </a:t>
            </a:r>
            <a:r>
              <a:rPr lang="en-US" sz="1000" dirty="0" smtClean="0"/>
              <a:t>news.</a:t>
            </a:r>
            <a:r>
              <a:rPr lang="en-US" sz="1000" dirty="0" smtClean="0"/>
              <a:t> </a:t>
            </a:r>
            <a:r>
              <a:rPr lang="en-US" sz="1000" dirty="0" smtClean="0"/>
              <a:t>Pixelbling </a:t>
            </a:r>
            <a:r>
              <a:rPr lang="en-US" sz="1000" dirty="0"/>
              <a:t>is a interactive website that is customizable for a producer to generate a graphic an Encourage viewers, to participate in telling the story.</a:t>
            </a:r>
            <a:r>
              <a:rPr lang="en-US" sz="1000" dirty="0" smtClean="0"/>
              <a:t> </a:t>
            </a:r>
          </a:p>
          <a:p>
            <a:r>
              <a:rPr lang="en-US" sz="1000" b="1" dirty="0" smtClean="0">
                <a:solidFill>
                  <a:srgbClr val="0D0D0D"/>
                </a:solidFill>
              </a:rPr>
              <a:t>Multi Media Options:  </a:t>
            </a:r>
            <a:r>
              <a:rPr lang="en-US" sz="1000" dirty="0" smtClean="0">
                <a:solidFill>
                  <a:srgbClr val="0D0D0D"/>
                </a:solidFill>
              </a:rPr>
              <a:t>Producers can screen, select and use Mobile Imagery when making decisions about what goes on the air. Quickly getting content from the Internet to Air is the primary benefit of our On-air Production tools.</a:t>
            </a:r>
          </a:p>
          <a:p>
            <a:r>
              <a:rPr lang="en-US" sz="1000" b="1" dirty="0" smtClean="0">
                <a:solidFill>
                  <a:srgbClr val="0D0D0D"/>
                </a:solidFill>
              </a:rPr>
              <a:t>Internet to Air: </a:t>
            </a:r>
            <a:r>
              <a:rPr lang="en-US" sz="1000" dirty="0" smtClean="0">
                <a:solidFill>
                  <a:srgbClr val="0D0D0D"/>
                </a:solidFill>
              </a:rPr>
              <a:t>When content is posted on the Pixelbling platform, producers have instant access to a suite of features including Album playlist selection, font entry and on-air display.</a:t>
            </a:r>
          </a:p>
          <a:p>
            <a:r>
              <a:rPr lang="en-US" sz="1000" b="1" dirty="0" smtClean="0">
                <a:solidFill>
                  <a:srgbClr val="0D0D0D"/>
                </a:solidFill>
              </a:rPr>
              <a:t>Branded Graphics: </a:t>
            </a:r>
            <a:r>
              <a:rPr lang="en-US" sz="1000" dirty="0" smtClean="0">
                <a:solidFill>
                  <a:srgbClr val="0D0D0D"/>
                </a:solidFill>
              </a:rPr>
              <a:t>Stations create custom backgrounds which are automatically merged with Album playlists. This dramatically reduces turn-around time eliminating the need for Graphic Artist and CG Operator.</a:t>
            </a:r>
          </a:p>
          <a:p>
            <a:r>
              <a:rPr lang="en-US" sz="1000" dirty="0" smtClean="0"/>
              <a:t>  </a:t>
            </a:r>
            <a:endParaRPr lang="en-US" sz="1000" dirty="0"/>
          </a:p>
        </p:txBody>
      </p:sp>
      <p:sp>
        <p:nvSpPr>
          <p:cNvPr id="6" name="TextBox 5"/>
          <p:cNvSpPr txBox="1"/>
          <p:nvPr/>
        </p:nvSpPr>
        <p:spPr>
          <a:xfrm>
            <a:off x="304800" y="427435"/>
            <a:ext cx="8458200" cy="2923877"/>
          </a:xfrm>
          <a:prstGeom prst="rect">
            <a:avLst/>
          </a:prstGeom>
          <a:noFill/>
        </p:spPr>
        <p:txBody>
          <a:bodyPr wrap="square" rtlCol="0">
            <a:spAutoFit/>
          </a:bodyPr>
          <a:lstStyle/>
          <a:p>
            <a:pPr lvl="0">
              <a:spcBef>
                <a:spcPct val="20000"/>
              </a:spcBef>
            </a:pPr>
            <a:r>
              <a:rPr lang="en-US" sz="1200" b="1" dirty="0" smtClean="0">
                <a:solidFill>
                  <a:srgbClr val="0D0D0D"/>
                </a:solidFill>
              </a:rPr>
              <a:t>What </a:t>
            </a:r>
            <a:r>
              <a:rPr lang="en-US" sz="1200" b="1" dirty="0">
                <a:solidFill>
                  <a:srgbClr val="0D0D0D"/>
                </a:solidFill>
              </a:rPr>
              <a:t>is Pixelbling?</a:t>
            </a:r>
            <a:r>
              <a:rPr lang="en-US" sz="1200" b="1" dirty="0" smtClean="0">
                <a:solidFill>
                  <a:srgbClr val="0D0D0D"/>
                </a:solidFill>
              </a:rPr>
              <a:t> </a:t>
            </a:r>
          </a:p>
          <a:p>
            <a:r>
              <a:rPr lang="en-US" sz="1000" dirty="0" smtClean="0">
                <a:solidFill>
                  <a:srgbClr val="0D0D0D"/>
                </a:solidFill>
              </a:rPr>
              <a:t>Pixelbling </a:t>
            </a:r>
            <a:r>
              <a:rPr lang="en-US" sz="1000" dirty="0">
                <a:solidFill>
                  <a:srgbClr val="0D0D0D"/>
                </a:solidFill>
              </a:rPr>
              <a:t>is a </a:t>
            </a:r>
            <a:r>
              <a:rPr lang="en-US" sz="1000" dirty="0" smtClean="0"/>
              <a:t>Newsroom product that allows producers to quickly gather content from your viewers and then display it online, and on-air. We understand that in this age of consolidating media and shrinking news staffs, getting local and breaking news is an increasing challenge. Pixelbling provides a place for your audience to quickly and easily share photos of news and community events that are important to them.</a:t>
            </a:r>
            <a:r>
              <a:rPr lang="en-US" sz="1000" dirty="0" smtClean="0">
                <a:solidFill>
                  <a:srgbClr val="0D0D0D"/>
                </a:solidFill>
              </a:rPr>
              <a:t>  Our focus is on newsgathering Mobile Imagery and promoting your stations branding.</a:t>
            </a:r>
            <a:r>
              <a:rPr lang="en-US" sz="1000" dirty="0" smtClean="0">
                <a:solidFill>
                  <a:srgbClr val="0D0D0D"/>
                </a:solidFill>
              </a:rPr>
              <a:t> Our focus is on newsgathering Mobile Imagery and promoting your stations branding. We understand that in this age of consolidating media and shrinking graphic departments, getting local and breaking news is challenging. </a:t>
            </a:r>
            <a:r>
              <a:rPr lang="en-US" sz="1000" dirty="0" smtClean="0"/>
              <a:t>The beauty of phone photography is it's speed &amp; versatility. </a:t>
            </a:r>
            <a:r>
              <a:rPr lang="en-US" sz="1000" dirty="0" smtClean="0">
                <a:solidFill>
                  <a:srgbClr val="0D0D0D"/>
                </a:solidFill>
              </a:rPr>
              <a:t>Pixelbling provides a way for your audience to quickly and easily share mobile imagery of news and community events that are important to them. Your viewers become a resource.</a:t>
            </a:r>
          </a:p>
          <a:p>
            <a:r>
              <a:rPr lang="en-US" sz="1000" dirty="0" smtClean="0">
                <a:solidFill>
                  <a:srgbClr val="0D0D0D"/>
                </a:solidFill>
              </a:rPr>
              <a:t>In today’s competitive television news environment, you can’t win the big stories without the right tools. Pixelbling  enables your audience to submit mobile imagery content from their mobile devices with ease while giving your station access to user submitted news in an online and on-air format in about</a:t>
            </a:r>
            <a:r>
              <a:rPr lang="en-US" sz="1000" dirty="0" smtClean="0">
                <a:solidFill>
                  <a:srgbClr val="0D0D0D"/>
                </a:solidFill>
              </a:rPr>
              <a:t> 30 </a:t>
            </a:r>
            <a:r>
              <a:rPr lang="en-US" sz="1000" dirty="0" smtClean="0">
                <a:solidFill>
                  <a:srgbClr val="0D0D0D"/>
                </a:solidFill>
              </a:rPr>
              <a:t>seconds. Stay ahead of the competition with immediate access to visual and  compelling content with Pixelbling</a:t>
            </a:r>
            <a:r>
              <a:rPr lang="en-US" sz="1000" dirty="0" smtClean="0">
                <a:solidFill>
                  <a:srgbClr val="0D0D0D"/>
                </a:solidFill>
              </a:rPr>
              <a:t>.</a:t>
            </a:r>
          </a:p>
          <a:p>
            <a:pPr lvl="0">
              <a:spcBef>
                <a:spcPct val="20000"/>
              </a:spcBef>
              <a:buFont typeface="Arial"/>
              <a:buChar char="•"/>
            </a:pPr>
            <a:r>
              <a:rPr lang="en-US" sz="1000" dirty="0" smtClean="0"/>
              <a:t>Pixelbling will help engage users and deliver results</a:t>
            </a:r>
          </a:p>
          <a:p>
            <a:pPr lvl="0">
              <a:spcBef>
                <a:spcPct val="20000"/>
              </a:spcBef>
              <a:buFont typeface="Arial"/>
              <a:buChar char="•"/>
            </a:pPr>
            <a:r>
              <a:rPr lang="en-US" sz="1000" dirty="0" smtClean="0"/>
              <a:t>Reduce your graphic creative cost</a:t>
            </a:r>
          </a:p>
          <a:p>
            <a:pPr>
              <a:spcBef>
                <a:spcPct val="20000"/>
              </a:spcBef>
              <a:buFont typeface="Arial"/>
              <a:buChar char="•"/>
            </a:pPr>
            <a:r>
              <a:rPr lang="en-US" sz="1000" dirty="0" smtClean="0"/>
              <a:t>Reduce your content acquisition costs</a:t>
            </a:r>
          </a:p>
          <a:p>
            <a:pPr lvl="0">
              <a:spcBef>
                <a:spcPct val="20000"/>
              </a:spcBef>
              <a:buFont typeface="Arial"/>
              <a:buChar char="•"/>
            </a:pPr>
            <a:r>
              <a:rPr lang="en-US" sz="1000" dirty="0" smtClean="0"/>
              <a:t>Grow and Engage your audience</a:t>
            </a:r>
          </a:p>
          <a:p>
            <a:pPr lvl="0">
              <a:spcBef>
                <a:spcPct val="20000"/>
              </a:spcBef>
              <a:buFont typeface="Arial"/>
              <a:buChar char="•"/>
            </a:pPr>
            <a:r>
              <a:rPr lang="en-US" sz="1000" dirty="0" smtClean="0"/>
              <a:t>Build a community of </a:t>
            </a:r>
            <a:r>
              <a:rPr lang="en-US" sz="1000" b="1" dirty="0" smtClean="0"/>
              <a:t>citizen journalists</a:t>
            </a:r>
          </a:p>
          <a:p>
            <a:pPr lvl="0">
              <a:spcBef>
                <a:spcPct val="20000"/>
              </a:spcBef>
              <a:buFont typeface="Arial"/>
              <a:buChar char="•"/>
            </a:pPr>
            <a:r>
              <a:rPr lang="en-US" sz="1000" dirty="0" smtClean="0"/>
              <a:t>Win your TV news rating war</a:t>
            </a:r>
            <a:r>
              <a:rPr lang="en-US" sz="1000" dirty="0" smtClean="0"/>
              <a:t>.</a:t>
            </a:r>
            <a:endParaRPr lang="en-US" sz="1000" i="1" dirty="0" smtClean="0"/>
          </a:p>
        </p:txBody>
      </p:sp>
      <p:sp>
        <p:nvSpPr>
          <p:cNvPr id="7" name="TextBox 6"/>
          <p:cNvSpPr txBox="1"/>
          <p:nvPr/>
        </p:nvSpPr>
        <p:spPr>
          <a:xfrm>
            <a:off x="304800" y="3527048"/>
            <a:ext cx="8458200" cy="892552"/>
          </a:xfrm>
          <a:prstGeom prst="rect">
            <a:avLst/>
          </a:prstGeom>
          <a:noFill/>
        </p:spPr>
        <p:txBody>
          <a:bodyPr wrap="square" rtlCol="0">
            <a:spAutoFit/>
          </a:bodyPr>
          <a:lstStyle/>
          <a:p>
            <a:pPr lvl="0">
              <a:spcBef>
                <a:spcPct val="20000"/>
              </a:spcBef>
            </a:pPr>
            <a:r>
              <a:rPr lang="en-US" sz="1200" b="1" dirty="0" smtClean="0">
                <a:solidFill>
                  <a:srgbClr val="0D0D0D"/>
                </a:solidFill>
              </a:rPr>
              <a:t>The Smart Phone</a:t>
            </a:r>
          </a:p>
          <a:p>
            <a:r>
              <a:rPr lang="en-US" sz="1000" dirty="0" smtClean="0">
                <a:solidFill>
                  <a:srgbClr val="0D0D0D"/>
                </a:solidFill>
              </a:rPr>
              <a:t>Nearly half  the U.S. Population use </a:t>
            </a:r>
            <a:r>
              <a:rPr lang="en-US" sz="1000" dirty="0" smtClean="0">
                <a:solidFill>
                  <a:srgbClr val="0D0D0D"/>
                </a:solidFill>
              </a:rPr>
              <a:t>smart phones </a:t>
            </a:r>
            <a:r>
              <a:rPr lang="en-US" sz="1000" dirty="0" smtClean="0">
                <a:solidFill>
                  <a:srgbClr val="0D0D0D"/>
                </a:solidFill>
              </a:rPr>
              <a:t>. That’s over 130 million </a:t>
            </a:r>
            <a:r>
              <a:rPr lang="en-US" sz="1000" dirty="0" smtClean="0">
                <a:solidFill>
                  <a:srgbClr val="0D0D0D"/>
                </a:solidFill>
              </a:rPr>
              <a:t>smart phones </a:t>
            </a:r>
            <a:r>
              <a:rPr lang="en-US" sz="1000" dirty="0" smtClean="0">
                <a:solidFill>
                  <a:srgbClr val="0D0D0D"/>
                </a:solidFill>
              </a:rPr>
              <a:t>in use. The majority of the Mobile Phone Imagery submitted to local News outlets are weather and event related. All this User Generated Content (UGC) can be accessed and compiled</a:t>
            </a:r>
            <a:r>
              <a:rPr lang="en-US" sz="1000" dirty="0" smtClean="0">
                <a:solidFill>
                  <a:srgbClr val="0D0D0D"/>
                </a:solidFill>
              </a:rPr>
              <a:t> with </a:t>
            </a:r>
            <a:r>
              <a:rPr lang="en-US" sz="1000" dirty="0" smtClean="0">
                <a:solidFill>
                  <a:srgbClr val="0D0D0D"/>
                </a:solidFill>
              </a:rPr>
              <a:t>your brand, On-Air and Online using </a:t>
            </a:r>
            <a:r>
              <a:rPr lang="en-US" sz="1000" dirty="0" smtClean="0">
                <a:solidFill>
                  <a:srgbClr val="0D0D0D"/>
                </a:solidFill>
              </a:rPr>
              <a:t>Pixelbling</a:t>
            </a:r>
            <a:endParaRPr lang="en-US" sz="1000" dirty="0" smtClean="0">
              <a:solidFill>
                <a:srgbClr val="0D0D0D"/>
              </a:solidFill>
            </a:endParaRPr>
          </a:p>
          <a:p>
            <a:endParaRPr lang="en-US" sz="1000" dirty="0" smtClean="0">
              <a:solidFill>
                <a:srgbClr val="0D0D0D"/>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304800" y="2006024"/>
            <a:ext cx="8610600" cy="584776"/>
          </a:xfrm>
          <a:prstGeom prst="rect">
            <a:avLst/>
          </a:prstGeom>
          <a:noFill/>
        </p:spPr>
        <p:txBody>
          <a:bodyPr wrap="square" rtlCol="0">
            <a:spAutoFit/>
          </a:bodyPr>
          <a:lstStyle/>
          <a:p>
            <a:r>
              <a:rPr lang="en-US" sz="1200" b="1" dirty="0" smtClean="0"/>
              <a:t>What if I need a custom background or template?</a:t>
            </a:r>
          </a:p>
          <a:p>
            <a:r>
              <a:rPr lang="en-US" sz="1000" dirty="0" smtClean="0"/>
              <a:t>Pixelbling can customize a background animation or still image that reflects the style guide of your news station or business. You can send us the backgrounds, or our designers can make one for you. Just send us your request at </a:t>
            </a:r>
            <a:r>
              <a:rPr lang="en-US" sz="1000" u="sng" dirty="0" smtClean="0">
                <a:hlinkClick r:id="rId2"/>
              </a:rPr>
              <a:t>info@pixelbling.com</a:t>
            </a:r>
            <a:r>
              <a:rPr lang="en-US" sz="1000" dirty="0" smtClean="0"/>
              <a:t> or use the Submit Request page.</a:t>
            </a:r>
            <a:endParaRPr lang="en-US" sz="1000" dirty="0"/>
          </a:p>
        </p:txBody>
      </p:sp>
      <p:sp>
        <p:nvSpPr>
          <p:cNvPr id="6" name="TextBox 5"/>
          <p:cNvSpPr txBox="1"/>
          <p:nvPr/>
        </p:nvSpPr>
        <p:spPr>
          <a:xfrm>
            <a:off x="304800" y="3124200"/>
            <a:ext cx="8458200" cy="1354217"/>
          </a:xfrm>
          <a:prstGeom prst="rect">
            <a:avLst/>
          </a:prstGeom>
          <a:noFill/>
        </p:spPr>
        <p:txBody>
          <a:bodyPr wrap="square" rtlCol="0">
            <a:spAutoFit/>
          </a:bodyPr>
          <a:lstStyle/>
          <a:p>
            <a:r>
              <a:rPr lang="en-US" sz="1200" b="1" dirty="0" smtClean="0"/>
              <a:t>How do I set up my mailbox?</a:t>
            </a:r>
          </a:p>
          <a:p>
            <a:r>
              <a:rPr lang="en-US" sz="1000" dirty="0" smtClean="0"/>
              <a:t>In order to receive your viewer pictures, Pixelbling will need the mailbox information to connect to the designated email address. If you don’t know this information, you can get it from your Technical Administrator who handles all of your email accounts. </a:t>
            </a:r>
          </a:p>
          <a:p>
            <a:r>
              <a:rPr lang="en-US" sz="1000" i="1" dirty="0" smtClean="0"/>
              <a:t>Here is an example of what it might look like.</a:t>
            </a:r>
            <a:endParaRPr lang="en-US" sz="1000" dirty="0" smtClean="0"/>
          </a:p>
          <a:p>
            <a:r>
              <a:rPr lang="en-US" sz="1000" i="1" dirty="0" smtClean="0"/>
              <a:t>Mail Server: </a:t>
            </a:r>
            <a:endParaRPr lang="en-US" sz="1000" dirty="0" smtClean="0"/>
          </a:p>
          <a:p>
            <a:r>
              <a:rPr lang="en-US" sz="1000" i="1" dirty="0" smtClean="0"/>
              <a:t>Mailbox Username: This is the email address that viewers are sending photos to.</a:t>
            </a:r>
            <a:endParaRPr lang="en-US" sz="1000" dirty="0" smtClean="0"/>
          </a:p>
          <a:p>
            <a:r>
              <a:rPr lang="en-US" sz="1000" i="1" dirty="0" smtClean="0"/>
              <a:t>Email Mailbox Password:  This is the password used to access the email address.</a:t>
            </a:r>
            <a:endParaRPr lang="en-US" sz="1000" dirty="0" smtClean="0"/>
          </a:p>
          <a:p>
            <a:r>
              <a:rPr lang="en-US" sz="1000" i="1" dirty="0" smtClean="0"/>
              <a:t>Mailbox Port: Usually port 110 works, but your Technical Administrator will know for sure</a:t>
            </a:r>
            <a:r>
              <a:rPr lang="en-US" sz="1000" i="1" dirty="0" smtClean="0"/>
              <a:t>.</a:t>
            </a:r>
            <a:endParaRPr lang="en-US" sz="1000" dirty="0" smtClean="0"/>
          </a:p>
        </p:txBody>
      </p:sp>
      <p:sp>
        <p:nvSpPr>
          <p:cNvPr id="9" name="TextBox 8"/>
          <p:cNvSpPr txBox="1"/>
          <p:nvPr/>
        </p:nvSpPr>
        <p:spPr>
          <a:xfrm>
            <a:off x="304800" y="304800"/>
            <a:ext cx="8610600" cy="1354217"/>
          </a:xfrm>
          <a:prstGeom prst="rect">
            <a:avLst/>
          </a:prstGeom>
          <a:noFill/>
        </p:spPr>
        <p:txBody>
          <a:bodyPr wrap="square" rtlCol="0">
            <a:spAutoFit/>
          </a:bodyPr>
          <a:lstStyle/>
          <a:p>
            <a:r>
              <a:rPr lang="en-US" sz="1200" b="1" dirty="0" smtClean="0"/>
              <a:t>What are template</a:t>
            </a:r>
            <a:r>
              <a:rPr lang="en-US" sz="1200" b="1" dirty="0" smtClean="0"/>
              <a:t>?</a:t>
            </a:r>
            <a:endParaRPr lang="en-US" sz="1200" b="1" dirty="0" smtClean="0"/>
          </a:p>
          <a:p>
            <a:r>
              <a:rPr lang="en-US" sz="1000" dirty="0" smtClean="0"/>
              <a:t>Templates </a:t>
            </a:r>
            <a:r>
              <a:rPr lang="en-US" sz="1000" dirty="0" smtClean="0"/>
              <a:t>are made to showcase a specific subject matter like </a:t>
            </a:r>
            <a:r>
              <a:rPr lang="en-US" sz="1000" i="1" dirty="0" smtClean="0"/>
              <a:t>Weather</a:t>
            </a:r>
            <a:r>
              <a:rPr lang="en-US" sz="1000" i="1" dirty="0" smtClean="0"/>
              <a:t>,</a:t>
            </a:r>
            <a:r>
              <a:rPr lang="en-US" sz="1000" i="1" dirty="0" smtClean="0"/>
              <a:t> </a:t>
            </a:r>
            <a:r>
              <a:rPr lang="en-US" sz="1000" i="1" dirty="0" smtClean="0"/>
              <a:t>Head </a:t>
            </a:r>
            <a:r>
              <a:rPr lang="en-US" sz="1000" i="1" dirty="0" smtClean="0"/>
              <a:t>shots, Birthdays, </a:t>
            </a:r>
            <a:r>
              <a:rPr lang="en-US" sz="1000" i="1" dirty="0" err="1" smtClean="0"/>
              <a:t>Facebook</a:t>
            </a:r>
            <a:r>
              <a:rPr lang="en-US" sz="1000" i="1" dirty="0" smtClean="0"/>
              <a:t>, Twitter </a:t>
            </a:r>
            <a:r>
              <a:rPr lang="en-US" sz="1000" dirty="0" smtClean="0"/>
              <a:t>and so on. They help the viewers to understand what they are looking at.</a:t>
            </a:r>
          </a:p>
          <a:p>
            <a:r>
              <a:rPr lang="en-US" sz="1000" b="1" dirty="0" smtClean="0"/>
              <a:t>The Standard Plan</a:t>
            </a:r>
            <a:r>
              <a:rPr lang="en-US" sz="1000" dirty="0" smtClean="0"/>
              <a:t> has these 3 Templates: Weather Background with Photo and text, Generic Background with Photo and text, and Birthday Background with Photo and text. The 3 Transitions are 3D Cube, Slide and 3D Blinds.</a:t>
            </a:r>
          </a:p>
          <a:p>
            <a:r>
              <a:rPr lang="en-US" sz="1000" b="1" dirty="0" smtClean="0"/>
              <a:t>The Advanced plan</a:t>
            </a:r>
            <a:r>
              <a:rPr lang="en-US" sz="1000" dirty="0" smtClean="0"/>
              <a:t> has these 7 Templates: Weather Background with Photo and text, Generic Background with Photo and text , Birthday Background with Photo and text, Celebrity Birthday Background with Photo and text,  Headshot Background with Photo and Text, </a:t>
            </a:r>
            <a:r>
              <a:rPr lang="en-US" sz="1000" dirty="0" err="1" smtClean="0"/>
              <a:t>Facebook</a:t>
            </a:r>
            <a:r>
              <a:rPr lang="en-US" sz="1000" dirty="0" smtClean="0"/>
              <a:t> Background with Text Only, and Twitter Background  with Text Only. The 6 transitions are 3D </a:t>
            </a:r>
            <a:r>
              <a:rPr lang="en-US" sz="1000" dirty="0" smtClean="0"/>
              <a:t>Cube, Slide, Page Turn, 3DBars, Concentric, </a:t>
            </a:r>
            <a:r>
              <a:rPr lang="en-US" sz="1000" dirty="0" smtClean="0"/>
              <a:t>and 3D Blinds.</a:t>
            </a:r>
            <a:endParaRPr lang="en-US" sz="1000" dirty="0"/>
          </a:p>
        </p:txBody>
      </p:sp>
      <p:sp>
        <p:nvSpPr>
          <p:cNvPr id="10" name="TextBox 9"/>
          <p:cNvSpPr txBox="1"/>
          <p:nvPr/>
        </p:nvSpPr>
        <p:spPr>
          <a:xfrm>
            <a:off x="304800" y="5105400"/>
            <a:ext cx="8610600" cy="1046440"/>
          </a:xfrm>
          <a:prstGeom prst="rect">
            <a:avLst/>
          </a:prstGeom>
          <a:noFill/>
        </p:spPr>
        <p:txBody>
          <a:bodyPr wrap="square" rtlCol="0">
            <a:spAutoFit/>
          </a:bodyPr>
          <a:lstStyle/>
          <a:p>
            <a:r>
              <a:rPr lang="en-US" sz="1200" b="1" dirty="0" smtClean="0"/>
              <a:t>Should I us a Mac or a PC?</a:t>
            </a:r>
          </a:p>
          <a:p>
            <a:r>
              <a:rPr lang="en-US" sz="1000" dirty="0" smtClean="0"/>
              <a:t>You can use either a Mac or a Windows platform desktop or laptop. For </a:t>
            </a:r>
            <a:r>
              <a:rPr lang="en-US" sz="1000" dirty="0" smtClean="0"/>
              <a:t>best results these are the minimum requirements we suggest when using </a:t>
            </a:r>
            <a:r>
              <a:rPr lang="en-US" sz="1000" dirty="0" err="1" smtClean="0"/>
              <a:t>pixelbling</a:t>
            </a:r>
            <a:r>
              <a:rPr lang="en-US" sz="1000" dirty="0" smtClean="0"/>
              <a:t>.</a:t>
            </a:r>
          </a:p>
          <a:p>
            <a:endParaRPr lang="en-US" sz="1000" dirty="0" smtClean="0"/>
          </a:p>
          <a:p>
            <a:pPr>
              <a:buFont typeface="Arial"/>
              <a:buChar char="•"/>
            </a:pPr>
            <a:r>
              <a:rPr lang="en-US" sz="1000" dirty="0" smtClean="0"/>
              <a:t> Windows </a:t>
            </a:r>
            <a:r>
              <a:rPr lang="en-US" sz="1000" dirty="0" smtClean="0"/>
              <a:t>XP, 7, </a:t>
            </a:r>
            <a:r>
              <a:rPr lang="en-US" sz="1000" dirty="0" smtClean="0"/>
              <a:t>8, Pentium </a:t>
            </a:r>
            <a:r>
              <a:rPr lang="en-US" sz="1000" dirty="0" smtClean="0"/>
              <a:t>2.53 </a:t>
            </a:r>
            <a:r>
              <a:rPr lang="en-US" sz="1000" dirty="0" err="1" smtClean="0"/>
              <a:t>Ghz</a:t>
            </a:r>
            <a:r>
              <a:rPr lang="en-US" sz="1000" dirty="0" smtClean="0"/>
              <a:t> RAM</a:t>
            </a:r>
            <a:r>
              <a:rPr lang="en-US" sz="1000" dirty="0" smtClean="0"/>
              <a:t>: </a:t>
            </a:r>
            <a:r>
              <a:rPr lang="en-US" sz="1000" dirty="0" smtClean="0"/>
              <a:t>4GB, Recommended </a:t>
            </a:r>
            <a:r>
              <a:rPr lang="en-US" sz="1000" dirty="0" smtClean="0"/>
              <a:t>Web Browser: Mozilla </a:t>
            </a:r>
            <a:r>
              <a:rPr lang="en-US" sz="1000" dirty="0" smtClean="0"/>
              <a:t>Firefox</a:t>
            </a:r>
          </a:p>
          <a:p>
            <a:pPr>
              <a:buFont typeface="Arial"/>
              <a:buChar char="•"/>
            </a:pPr>
            <a:r>
              <a:rPr lang="en-US" sz="1000" dirty="0" smtClean="0"/>
              <a:t> OSX </a:t>
            </a:r>
            <a:r>
              <a:rPr lang="en-US" sz="1000" dirty="0" smtClean="0"/>
              <a:t>10.6, 10.7, </a:t>
            </a:r>
            <a:r>
              <a:rPr lang="en-US" sz="1000" dirty="0" smtClean="0"/>
              <a:t>10.8, Pentium </a:t>
            </a:r>
            <a:r>
              <a:rPr lang="en-US" sz="1000" dirty="0" smtClean="0"/>
              <a:t>2.53 </a:t>
            </a:r>
            <a:r>
              <a:rPr lang="en-US" sz="1000" dirty="0" err="1" smtClean="0"/>
              <a:t>Ghz</a:t>
            </a:r>
            <a:r>
              <a:rPr lang="en-US" sz="1000" dirty="0" smtClean="0"/>
              <a:t>, RAM </a:t>
            </a:r>
            <a:r>
              <a:rPr lang="en-US" sz="1000" dirty="0" smtClean="0"/>
              <a:t>4 </a:t>
            </a:r>
            <a:r>
              <a:rPr lang="en-US" sz="1000" dirty="0" smtClean="0"/>
              <a:t>GB, Recommended </a:t>
            </a:r>
            <a:r>
              <a:rPr lang="en-US" sz="1000" dirty="0" smtClean="0"/>
              <a:t>Web Browser: Mozilla Firefox </a:t>
            </a:r>
            <a:r>
              <a:rPr lang="en-US" sz="1000" dirty="0" smtClean="0"/>
              <a:t> </a:t>
            </a:r>
            <a:endParaRPr lang="en-US" sz="1000" b="1" dirty="0" smtClean="0"/>
          </a:p>
          <a:p>
            <a:pPr>
              <a:buFont typeface="Arial"/>
              <a:buChar char="•"/>
            </a:pPr>
            <a:r>
              <a:rPr lang="en-US" sz="1000" dirty="0" smtClean="0"/>
              <a:t> Display Monitor: Any wide screen</a:t>
            </a:r>
            <a:r>
              <a:rPr lang="en-US" sz="1000" dirty="0" smtClean="0"/>
              <a:t>: 19" 20" 22" 24" </a:t>
            </a:r>
            <a:r>
              <a:rPr lang="en-US" sz="1000" dirty="0" smtClean="0"/>
              <a:t>27”  and bigger. Scan </a:t>
            </a:r>
            <a:r>
              <a:rPr lang="en-US" sz="1000" dirty="0" smtClean="0"/>
              <a:t>Resolution: 1280 </a:t>
            </a:r>
            <a:r>
              <a:rPr lang="en-US" sz="1000" dirty="0" err="1" smtClean="0"/>
              <a:t>x</a:t>
            </a:r>
            <a:r>
              <a:rPr lang="en-US" sz="1000" dirty="0" smtClean="0"/>
              <a:t> 720, 1440 </a:t>
            </a:r>
            <a:r>
              <a:rPr lang="en-US" sz="1000" dirty="0" err="1" smtClean="0"/>
              <a:t>x</a:t>
            </a:r>
            <a:r>
              <a:rPr lang="en-US" sz="1000" dirty="0" smtClean="0"/>
              <a:t> 900, 1920 </a:t>
            </a:r>
            <a:r>
              <a:rPr lang="en-US" sz="1000" dirty="0" err="1" smtClean="0"/>
              <a:t>x</a:t>
            </a:r>
            <a:r>
              <a:rPr lang="en-US" sz="1000" dirty="0" smtClean="0"/>
              <a:t> 1080</a:t>
            </a:r>
            <a:endParaRPr lang="en-US" sz="10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extBox 8"/>
          <p:cNvSpPr txBox="1"/>
          <p:nvPr/>
        </p:nvSpPr>
        <p:spPr>
          <a:xfrm>
            <a:off x="304800" y="152400"/>
            <a:ext cx="8610600" cy="1046440"/>
          </a:xfrm>
          <a:prstGeom prst="rect">
            <a:avLst/>
          </a:prstGeom>
          <a:noFill/>
        </p:spPr>
        <p:txBody>
          <a:bodyPr wrap="square" rtlCol="0">
            <a:spAutoFit/>
          </a:bodyPr>
          <a:lstStyle/>
          <a:p>
            <a:r>
              <a:rPr lang="en-US" sz="1200" b="1" dirty="0" smtClean="0"/>
              <a:t>What is a scan converter?</a:t>
            </a:r>
          </a:p>
          <a:p>
            <a:r>
              <a:rPr lang="en-US" sz="1000" dirty="0" smtClean="0"/>
              <a:t>Most </a:t>
            </a:r>
            <a:r>
              <a:rPr lang="en-US" sz="1000" dirty="0" smtClean="0"/>
              <a:t>facilities are set up to view a PC desktop as a video source using a Scan Converter. There are many to choose from but you MUST KNOW which one will work best with your set up. If you currently do not have one speak with your Tech dept or we suggest your Tech dept contact us at </a:t>
            </a:r>
            <a:r>
              <a:rPr lang="en-US" sz="1000" dirty="0" smtClean="0">
                <a:hlinkClick r:id="rId2"/>
              </a:rPr>
              <a:t>support@pixelbling.com</a:t>
            </a:r>
            <a:r>
              <a:rPr lang="en-US" sz="1000" dirty="0" smtClean="0"/>
              <a:t>. However we currently use </a:t>
            </a:r>
            <a:r>
              <a:rPr lang="en-US" sz="1000" b="1" dirty="0" err="1" smtClean="0"/>
              <a:t>BrightEye</a:t>
            </a:r>
            <a:r>
              <a:rPr lang="en-US" sz="1000" b="1" dirty="0" smtClean="0"/>
              <a:t> </a:t>
            </a:r>
            <a:r>
              <a:rPr lang="en-US" sz="1000" b="1" dirty="0" err="1" smtClean="0"/>
              <a:t>Mitto</a:t>
            </a:r>
            <a:r>
              <a:rPr lang="en-US" sz="1000" b="1" dirty="0" smtClean="0"/>
              <a:t> 3G/HD/SD Scan Converter. The website is: </a:t>
            </a:r>
            <a:r>
              <a:rPr lang="en-US" sz="1000" b="1" dirty="0" smtClean="0">
                <a:hlinkClick r:id="rId3"/>
              </a:rPr>
              <a:t>http://www.ensembledesigns.com</a:t>
            </a:r>
            <a:r>
              <a:rPr lang="en-US" sz="1000" dirty="0" smtClean="0"/>
              <a:t> </a:t>
            </a:r>
            <a:r>
              <a:rPr lang="en-US" sz="1000" dirty="0" smtClean="0"/>
              <a:t> </a:t>
            </a:r>
            <a:r>
              <a:rPr lang="en-US" sz="1000" dirty="0" smtClean="0"/>
              <a:t>This </a:t>
            </a:r>
            <a:r>
              <a:rPr lang="en-US" sz="1000" dirty="0" smtClean="0"/>
              <a:t>schematic shows how to connect it</a:t>
            </a:r>
            <a:r>
              <a:rPr lang="en-US" sz="1000" dirty="0" smtClean="0"/>
              <a:t>. </a:t>
            </a:r>
            <a:r>
              <a:rPr lang="en-US" sz="1000" dirty="0" smtClean="0"/>
              <a:t>The PC is connected to a scan converter, the scan converter is connected to a production switcher. </a:t>
            </a:r>
            <a:endParaRPr lang="en-US" sz="1000" dirty="0" smtClean="0"/>
          </a:p>
          <a:p>
            <a:r>
              <a:rPr lang="en-US" sz="1000" dirty="0" smtClean="0"/>
              <a:t> </a:t>
            </a:r>
            <a:endParaRPr lang="en-US" sz="1000" dirty="0"/>
          </a:p>
        </p:txBody>
      </p:sp>
      <p:pic>
        <p:nvPicPr>
          <p:cNvPr id="10" name="Picture 9" descr="TECHNICAL_10b.jpg"/>
          <p:cNvPicPr>
            <a:picLocks noChangeAspect="1"/>
          </p:cNvPicPr>
          <p:nvPr/>
        </p:nvPicPr>
        <p:blipFill>
          <a:blip r:embed="rId4"/>
          <a:stretch>
            <a:fillRect/>
          </a:stretch>
        </p:blipFill>
        <p:spPr>
          <a:xfrm>
            <a:off x="1219200" y="1447800"/>
            <a:ext cx="6320135" cy="3276600"/>
          </a:xfrm>
          <a:prstGeom prst="rect">
            <a:avLst/>
          </a:prstGeom>
        </p:spPr>
      </p:pic>
      <p:sp>
        <p:nvSpPr>
          <p:cNvPr id="11" name="TextBox 10"/>
          <p:cNvSpPr txBox="1"/>
          <p:nvPr/>
        </p:nvSpPr>
        <p:spPr>
          <a:xfrm>
            <a:off x="304800" y="5389602"/>
            <a:ext cx="8572500" cy="553998"/>
          </a:xfrm>
          <a:prstGeom prst="rect">
            <a:avLst/>
          </a:prstGeom>
          <a:noFill/>
        </p:spPr>
        <p:txBody>
          <a:bodyPr wrap="square" rtlCol="0">
            <a:spAutoFit/>
          </a:bodyPr>
          <a:lstStyle/>
          <a:p>
            <a:r>
              <a:rPr lang="en-US" sz="1000" dirty="0" smtClean="0"/>
              <a:t>If you have other questions</a:t>
            </a:r>
            <a:r>
              <a:rPr lang="en-US" sz="1000" dirty="0" smtClean="0"/>
              <a:t> please </a:t>
            </a:r>
            <a:r>
              <a:rPr lang="en-US" sz="1000" dirty="0" smtClean="0"/>
              <a:t>send us a email at </a:t>
            </a:r>
            <a:r>
              <a:rPr lang="en-US" sz="1000" u="sng" dirty="0" smtClean="0">
                <a:hlinkClick r:id="rId2"/>
              </a:rPr>
              <a:t>support@</a:t>
            </a:r>
            <a:r>
              <a:rPr lang="en-US" sz="1000" u="sng" dirty="0" smtClean="0">
                <a:hlinkClick r:id="rId2"/>
              </a:rPr>
              <a:t>pixelbling.com</a:t>
            </a:r>
            <a:r>
              <a:rPr lang="en-US" sz="1000" dirty="0" smtClean="0"/>
              <a:t> or </a:t>
            </a:r>
            <a:r>
              <a:rPr lang="en-US" sz="1000" dirty="0" smtClean="0">
                <a:hlinkClick r:id="rId5"/>
              </a:rPr>
              <a:t>info@pixelbling.com</a:t>
            </a:r>
            <a:r>
              <a:rPr lang="en-US" sz="1000" dirty="0" smtClean="0"/>
              <a:t> and </a:t>
            </a:r>
            <a:r>
              <a:rPr lang="en-US" sz="1000" dirty="0" smtClean="0"/>
              <a:t>we will get back to you shortly. Thank you for choosing Pixelbling.</a:t>
            </a:r>
          </a:p>
          <a:p>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2849</TotalTime>
  <Words>1189</Words>
  <Application>Microsoft Macintosh PowerPoint</Application>
  <PresentationFormat>On-screen Show (4:3)</PresentationFormat>
  <Paragraphs>41</Paragraphs>
  <Slides>3</Slides>
  <Notes>0</Notes>
  <HiddenSlides>0</HiddenSlides>
  <MMClips>0</MMClips>
  <ScaleCrop>false</ScaleCrop>
  <HeadingPairs>
    <vt:vector size="4" baseType="variant">
      <vt:variant>
        <vt:lpstr>Design Template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Company>rangebrothers.com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victor rangel</dc:creator>
  <cp:lastModifiedBy>USA.NET</cp:lastModifiedBy>
  <cp:revision>126</cp:revision>
  <dcterms:created xsi:type="dcterms:W3CDTF">2013-02-18T16:38:46Z</dcterms:created>
  <dcterms:modified xsi:type="dcterms:W3CDTF">2013-02-18T23:55:10Z</dcterms:modified>
</cp:coreProperties>
</file>