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7075" autoAdjust="0"/>
    <p:restoredTop sz="94660"/>
  </p:normalViewPr>
  <p:slideViewPr>
    <p:cSldViewPr snapToObjects="1">
      <p:cViewPr>
        <p:scale>
          <a:sx n="150" d="100"/>
          <a:sy n="150" d="100"/>
        </p:scale>
        <p:origin x="-696" y="-288"/>
      </p:cViewPr>
      <p:guideLst>
        <p:guide orient="horz" pos="187"/>
        <p:guide pos="19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AF630-A247-B548-8456-78CEAC9C051F}"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2AF630-A247-B548-8456-78CEAC9C051F}" type="datetimeFigureOut">
              <a:rPr lang="en-US" smtClean="0"/>
              <a:pPr/>
              <a:t>2/25/13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2AF630-A247-B548-8456-78CEAC9C051F}" type="datetimeFigureOut">
              <a:rPr lang="en-US" smtClean="0"/>
              <a:pPr/>
              <a:t>2/25/13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AF630-A247-B548-8456-78CEAC9C051F}" type="datetimeFigureOut">
              <a:rPr lang="en-US" smtClean="0"/>
              <a:pPr/>
              <a:t>2/25/13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AF630-A247-B548-8456-78CEAC9C051F}" type="datetimeFigureOut">
              <a:rPr lang="en-US" smtClean="0"/>
              <a:pPr/>
              <a:t>2/25/13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07B2-D8D8-A04B-9FC0-209F0DB30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yourname@yourcompany.com" TargetMode="Externa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info@pixelbling.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sembledesigns.com" TargetMode="External"/><Relationship Id="rId4" Type="http://schemas.openxmlformats.org/officeDocument/2006/relationships/image" Target="../media/image2.jpeg"/><Relationship Id="rId5" Type="http://schemas.openxmlformats.org/officeDocument/2006/relationships/hyperlink" Target="mailto:info@pixelbling.com" TargetMode="Externa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support@pixelbling.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304800"/>
            <a:ext cx="1524000" cy="369332"/>
          </a:xfrm>
          <a:prstGeom prst="rect">
            <a:avLst/>
          </a:prstGeom>
          <a:noFill/>
        </p:spPr>
        <p:txBody>
          <a:bodyPr wrap="square" rtlCol="0" anchor="t">
            <a:spAutoFit/>
          </a:bodyPr>
          <a:lstStyle/>
          <a:p>
            <a:pPr>
              <a:spcAft>
                <a:spcPts val="600"/>
              </a:spcAft>
            </a:pPr>
            <a:r>
              <a:rPr lang="en-US" b="1" dirty="0" smtClean="0"/>
              <a:t>FAQS</a:t>
            </a:r>
            <a:endParaRPr lang="en-US" b="1" dirty="0"/>
          </a:p>
        </p:txBody>
      </p:sp>
      <p:sp>
        <p:nvSpPr>
          <p:cNvPr id="5" name="TextBox 4"/>
          <p:cNvSpPr txBox="1"/>
          <p:nvPr/>
        </p:nvSpPr>
        <p:spPr>
          <a:xfrm>
            <a:off x="304800" y="3286542"/>
            <a:ext cx="8458200" cy="2123658"/>
          </a:xfrm>
          <a:prstGeom prst="rect">
            <a:avLst/>
          </a:prstGeom>
          <a:noFill/>
        </p:spPr>
        <p:txBody>
          <a:bodyPr wrap="square" rtlCol="0">
            <a:spAutoFit/>
          </a:bodyPr>
          <a:lstStyle/>
          <a:p>
            <a:r>
              <a:rPr lang="en-US" sz="1200" b="1" dirty="0" smtClean="0"/>
              <a:t>How to </a:t>
            </a:r>
            <a:r>
              <a:rPr lang="en-US" sz="1200" b="1" dirty="0"/>
              <a:t>u</a:t>
            </a:r>
            <a:r>
              <a:rPr lang="en-US" sz="1200" b="1" dirty="0" smtClean="0"/>
              <a:t>se Pixelbling</a:t>
            </a:r>
          </a:p>
          <a:p>
            <a:r>
              <a:rPr lang="en-US" sz="1000" dirty="0" smtClean="0"/>
              <a:t>The best way to use Pixelbling is</a:t>
            </a:r>
            <a:r>
              <a:rPr lang="en-US" sz="1000" dirty="0" smtClean="0"/>
              <a:t> </a:t>
            </a:r>
            <a:r>
              <a:rPr lang="en-US" sz="1000" dirty="0" smtClean="0"/>
              <a:t>prompting</a:t>
            </a:r>
            <a:r>
              <a:rPr lang="en-US" sz="1000" dirty="0" smtClean="0"/>
              <a:t> </a:t>
            </a:r>
            <a:r>
              <a:rPr lang="en-US" sz="1000" dirty="0" smtClean="0"/>
              <a:t>your viewers send photos to the TV stations designated email address. Viewers take photos with their smart phones or cameras of </a:t>
            </a:r>
            <a:r>
              <a:rPr lang="en-US" sz="1000" dirty="0" smtClean="0"/>
              <a:t>important Weather and </a:t>
            </a:r>
            <a:r>
              <a:rPr lang="en-US" sz="1000" dirty="0" smtClean="0"/>
              <a:t>local events that the station can use on air for broadcast through the control room. User generated Content or UGC is a powerful</a:t>
            </a:r>
            <a:r>
              <a:rPr lang="en-US" sz="1000" dirty="0" smtClean="0"/>
              <a:t> </a:t>
            </a:r>
            <a:r>
              <a:rPr lang="en-US" sz="1000" dirty="0" smtClean="0"/>
              <a:t>way</a:t>
            </a:r>
            <a:r>
              <a:rPr lang="en-US" sz="1000" dirty="0" smtClean="0"/>
              <a:t> </a:t>
            </a:r>
            <a:r>
              <a:rPr lang="en-US" sz="1000" dirty="0" smtClean="0"/>
              <a:t>to engage and grow your audience.</a:t>
            </a:r>
            <a:r>
              <a:rPr lang="en-US" sz="1000" dirty="0"/>
              <a:t> The photos are then compiled in</a:t>
            </a:r>
            <a:r>
              <a:rPr lang="en-US" sz="1000" dirty="0" smtClean="0"/>
              <a:t> Pixelbling </a:t>
            </a:r>
            <a:r>
              <a:rPr lang="en-US" sz="1000" dirty="0"/>
              <a:t>into an Image Library as slides where you can review all the incoming </a:t>
            </a:r>
            <a:r>
              <a:rPr lang="en-US" sz="1000" dirty="0" smtClean="0"/>
              <a:t>content approve </a:t>
            </a:r>
            <a:r>
              <a:rPr lang="en-US" sz="1000" dirty="0"/>
              <a:t>or delete. Our platform allows you to capture, moderate and publish user generated </a:t>
            </a:r>
            <a:r>
              <a:rPr lang="en-US" sz="1000" dirty="0" smtClean="0"/>
              <a:t>news. Pixelbling </a:t>
            </a:r>
            <a:r>
              <a:rPr lang="en-US" sz="1000" dirty="0"/>
              <a:t>is a interactive website that is customizable for a producer to generate a graphic an</a:t>
            </a:r>
            <a:r>
              <a:rPr lang="en-US" sz="1000" dirty="0" smtClean="0"/>
              <a:t> encourage </a:t>
            </a:r>
            <a:r>
              <a:rPr lang="en-US" sz="1000" dirty="0"/>
              <a:t>viewers, to participate in telling the story.</a:t>
            </a:r>
            <a:r>
              <a:rPr lang="en-US" sz="1000" dirty="0" smtClean="0"/>
              <a:t> </a:t>
            </a:r>
          </a:p>
          <a:p>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a:t>
            </a:r>
            <a:r>
              <a:rPr lang="en-US" sz="1000" dirty="0" smtClean="0">
                <a:solidFill>
                  <a:srgbClr val="0D0D0D"/>
                </a:solidFill>
              </a:rPr>
              <a:t> viewers, Internet </a:t>
            </a:r>
            <a:r>
              <a:rPr lang="en-US" sz="1000" dirty="0" smtClean="0">
                <a:solidFill>
                  <a:srgbClr val="0D0D0D"/>
                </a:solidFill>
              </a:rPr>
              <a:t>to Air is the primary benefit of</a:t>
            </a:r>
            <a:r>
              <a:rPr lang="en-US" sz="1000" dirty="0" smtClean="0">
                <a:solidFill>
                  <a:srgbClr val="0D0D0D"/>
                </a:solidFill>
              </a:rPr>
              <a:t> Pixelbling.</a:t>
            </a:r>
          </a:p>
          <a:p>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playlist selection, font entry and on-air display.</a:t>
            </a:r>
          </a:p>
          <a:p>
            <a:r>
              <a:rPr lang="en-US" sz="1000" b="1" dirty="0" smtClean="0">
                <a:solidFill>
                  <a:srgbClr val="0D0D0D"/>
                </a:solidFill>
              </a:rPr>
              <a:t>Branded Graphics:</a:t>
            </a:r>
            <a:r>
              <a:rPr lang="en-US" sz="1000" b="1" dirty="0" smtClean="0">
                <a:solidFill>
                  <a:srgbClr val="0D0D0D"/>
                </a:solidFill>
              </a:rPr>
              <a:t> </a:t>
            </a:r>
            <a:r>
              <a:rPr lang="en-US" sz="1000" dirty="0" smtClean="0">
                <a:solidFill>
                  <a:srgbClr val="0D0D0D"/>
                </a:solidFill>
              </a:rPr>
              <a:t>We create custom backgrounds for TV stations </a:t>
            </a:r>
            <a:r>
              <a:rPr lang="en-US" sz="1000" dirty="0" smtClean="0">
                <a:solidFill>
                  <a:srgbClr val="0D0D0D"/>
                </a:solidFill>
              </a:rPr>
              <a:t>which are automatically merged with Album playlists. This dramatically reduces turn-around time eliminating the need for Graphic Artist and CG Operator.</a:t>
            </a:r>
          </a:p>
          <a:p>
            <a:r>
              <a:rPr lang="en-US" sz="1000" dirty="0" smtClean="0"/>
              <a:t>  </a:t>
            </a:r>
            <a:endParaRPr lang="en-US" sz="1000" dirty="0"/>
          </a:p>
        </p:txBody>
      </p:sp>
      <p:sp>
        <p:nvSpPr>
          <p:cNvPr id="6" name="TextBox 5"/>
          <p:cNvSpPr txBox="1"/>
          <p:nvPr/>
        </p:nvSpPr>
        <p:spPr>
          <a:xfrm>
            <a:off x="304800" y="661988"/>
            <a:ext cx="8458200" cy="2462212"/>
          </a:xfrm>
          <a:prstGeom prst="rect">
            <a:avLst/>
          </a:prstGeom>
          <a:noFill/>
        </p:spPr>
        <p:txBody>
          <a:bodyPr wrap="square" rtlCol="0">
            <a:spAutoFit/>
          </a:bodyPr>
          <a:lstStyle/>
          <a:p>
            <a:pPr lvl="0">
              <a:spcBef>
                <a:spcPct val="20000"/>
              </a:spcBef>
            </a:pPr>
            <a:r>
              <a:rPr lang="en-US" sz="1200" b="1" dirty="0" smtClean="0">
                <a:solidFill>
                  <a:srgbClr val="0D0D0D"/>
                </a:solidFill>
              </a:rPr>
              <a:t>What </a:t>
            </a:r>
            <a:r>
              <a:rPr lang="en-US" sz="1200" b="1" dirty="0">
                <a:solidFill>
                  <a:srgbClr val="0D0D0D"/>
                </a:solidFill>
              </a:rPr>
              <a:t>is Pixelbling?</a:t>
            </a:r>
            <a:r>
              <a:rPr lang="en-US" sz="1200" b="1" dirty="0" smtClean="0">
                <a:solidFill>
                  <a:srgbClr val="0D0D0D"/>
                </a:solidFill>
              </a:rPr>
              <a:t> </a:t>
            </a:r>
          </a:p>
          <a:p>
            <a:r>
              <a:rPr lang="en-US" sz="1000" dirty="0" smtClean="0">
                <a:solidFill>
                  <a:srgbClr val="0D0D0D"/>
                </a:solidFill>
              </a:rPr>
              <a:t>Pixelbling </a:t>
            </a:r>
            <a:r>
              <a:rPr lang="en-US" sz="1000" dirty="0">
                <a:solidFill>
                  <a:srgbClr val="0D0D0D"/>
                </a:solidFill>
              </a:rPr>
              <a:t>is a </a:t>
            </a:r>
            <a:r>
              <a:rPr lang="en-US" sz="1000" dirty="0" smtClean="0"/>
              <a:t>Newsroom product that allows producers to quickly gather </a:t>
            </a:r>
            <a:r>
              <a:rPr lang="en-US" sz="1000" dirty="0" smtClean="0">
                <a:solidFill>
                  <a:srgbClr val="0D0D0D"/>
                </a:solidFill>
              </a:rPr>
              <a:t>User Generated Content (UGC) </a:t>
            </a:r>
            <a:r>
              <a:rPr lang="en-US" sz="1000" dirty="0" smtClean="0"/>
              <a:t> from your viewers and then display it </a:t>
            </a:r>
            <a:r>
              <a:rPr lang="en-US" sz="1000" dirty="0" smtClean="0"/>
              <a:t>online </a:t>
            </a:r>
            <a:r>
              <a:rPr lang="en-US" sz="1000" dirty="0" smtClean="0"/>
              <a:t>and on-air. We understand that in this age of consolidating media and shrinking news staffs, getting local and breaking news is an increasing challenge</a:t>
            </a:r>
            <a:r>
              <a:rPr lang="en-US" sz="1000" dirty="0" smtClean="0">
                <a:solidFill>
                  <a:srgbClr val="0D0D0D"/>
                </a:solidFill>
              </a:rPr>
              <a:t>. Our focus is on newsgathering Mobile Imagery and promoting your stations </a:t>
            </a:r>
            <a:r>
              <a:rPr lang="en-US" sz="1000" dirty="0" smtClean="0">
                <a:solidFill>
                  <a:srgbClr val="0D0D0D"/>
                </a:solidFill>
              </a:rPr>
              <a:t>branding</a:t>
            </a:r>
            <a:r>
              <a:rPr lang="en-US" sz="1000" dirty="0" smtClean="0"/>
              <a:t>. </a:t>
            </a:r>
            <a:r>
              <a:rPr lang="en-US" sz="1000" dirty="0" smtClean="0">
                <a:solidFill>
                  <a:srgbClr val="0D0D0D"/>
                </a:solidFill>
              </a:rPr>
              <a:t>Pixelbling provides a way for your audience to quickly and easily share mobile imagery of</a:t>
            </a:r>
            <a:r>
              <a:rPr lang="en-US" sz="1000" dirty="0" smtClean="0">
                <a:solidFill>
                  <a:srgbClr val="0D0D0D"/>
                </a:solidFill>
              </a:rPr>
              <a:t> Weather, News </a:t>
            </a:r>
            <a:r>
              <a:rPr lang="en-US" sz="1000" dirty="0" smtClean="0">
                <a:solidFill>
                  <a:srgbClr val="0D0D0D"/>
                </a:solidFill>
              </a:rPr>
              <a:t>and community events that are important to them. Your viewers become a </a:t>
            </a:r>
            <a:r>
              <a:rPr lang="en-US" sz="1000" dirty="0" smtClean="0">
                <a:solidFill>
                  <a:srgbClr val="0D0D0D"/>
                </a:solidFill>
              </a:rPr>
              <a:t>resource as news gathers and UGC providers. In </a:t>
            </a:r>
            <a:r>
              <a:rPr lang="en-US" sz="1000" dirty="0" smtClean="0">
                <a:solidFill>
                  <a:srgbClr val="0D0D0D"/>
                </a:solidFill>
              </a:rPr>
              <a:t>today’s competitive television news environment, you can’t win the big stories without the right tools. Pixelbling  enables your audience to submit mobile imagery content from their mobile devices with ease while giving your station access to user submitted</a:t>
            </a:r>
            <a:r>
              <a:rPr lang="en-US" sz="1000" dirty="0" smtClean="0">
                <a:solidFill>
                  <a:srgbClr val="0D0D0D"/>
                </a:solidFill>
              </a:rPr>
              <a:t> </a:t>
            </a:r>
            <a:r>
              <a:rPr lang="en-US" sz="1000" dirty="0" smtClean="0">
                <a:solidFill>
                  <a:srgbClr val="0D0D0D"/>
                </a:solidFill>
              </a:rPr>
              <a:t>content</a:t>
            </a:r>
            <a:r>
              <a:rPr lang="en-US" sz="1000" dirty="0" smtClean="0">
                <a:solidFill>
                  <a:srgbClr val="0D0D0D"/>
                </a:solidFill>
              </a:rPr>
              <a:t> </a:t>
            </a:r>
            <a:r>
              <a:rPr lang="en-US" sz="1000" dirty="0" smtClean="0">
                <a:solidFill>
                  <a:srgbClr val="0D0D0D"/>
                </a:solidFill>
              </a:rPr>
              <a:t>in an online and on-air format in about 30 seconds. Stay ahead of the competition with immediate access to visual and  compelling content with Pixelbling.</a:t>
            </a:r>
          </a:p>
          <a:p>
            <a:pPr lvl="0">
              <a:spcBef>
                <a:spcPct val="20000"/>
              </a:spcBef>
              <a:buFont typeface="Arial"/>
              <a:buChar char="•"/>
            </a:pPr>
            <a:r>
              <a:rPr lang="en-US" sz="1000" dirty="0" smtClean="0"/>
              <a:t>Pixelbling will help engage users</a:t>
            </a:r>
            <a:r>
              <a:rPr lang="en-US" sz="1000" dirty="0" smtClean="0"/>
              <a:t> </a:t>
            </a:r>
            <a:r>
              <a:rPr lang="en-US" sz="1000" dirty="0" smtClean="0"/>
              <a:t>and show their photos</a:t>
            </a:r>
            <a:endParaRPr lang="en-US" sz="1000" dirty="0" smtClean="0"/>
          </a:p>
          <a:p>
            <a:pPr lvl="0">
              <a:spcBef>
                <a:spcPct val="20000"/>
              </a:spcBef>
              <a:buFont typeface="Arial"/>
              <a:buChar char="•"/>
            </a:pPr>
            <a:r>
              <a:rPr lang="en-US" sz="1000" dirty="0" smtClean="0"/>
              <a:t>Reduce your graphic creative cost</a:t>
            </a:r>
          </a:p>
          <a:p>
            <a:pPr>
              <a:spcBef>
                <a:spcPct val="20000"/>
              </a:spcBef>
              <a:buFont typeface="Arial"/>
              <a:buChar char="•"/>
            </a:pPr>
            <a:r>
              <a:rPr lang="en-US" sz="1000" dirty="0" smtClean="0"/>
              <a:t>Reduce your content acquisition costs</a:t>
            </a:r>
          </a:p>
          <a:p>
            <a:pPr lvl="0">
              <a:spcBef>
                <a:spcPct val="20000"/>
              </a:spcBef>
              <a:buFont typeface="Arial"/>
              <a:buChar char="•"/>
            </a:pPr>
            <a:r>
              <a:rPr lang="en-US" sz="1000" dirty="0" smtClean="0"/>
              <a:t>Grow and Engage your audience</a:t>
            </a:r>
          </a:p>
          <a:p>
            <a:pPr lvl="0">
              <a:spcBef>
                <a:spcPct val="20000"/>
              </a:spcBef>
              <a:buFont typeface="Arial"/>
              <a:buChar char="•"/>
            </a:pPr>
            <a:r>
              <a:rPr lang="en-US" sz="1000" dirty="0" smtClean="0"/>
              <a:t>Build a community of </a:t>
            </a:r>
            <a:r>
              <a:rPr lang="en-US" sz="1000" b="1" dirty="0" smtClean="0"/>
              <a:t>citizen journalists</a:t>
            </a:r>
          </a:p>
          <a:p>
            <a:pPr lvl="0">
              <a:spcBef>
                <a:spcPct val="20000"/>
              </a:spcBef>
              <a:buFont typeface="Arial"/>
              <a:buChar char="•"/>
            </a:pPr>
            <a:r>
              <a:rPr lang="en-US" sz="1000" dirty="0" smtClean="0"/>
              <a:t>Win your TV news rating war.</a:t>
            </a:r>
            <a:endParaRPr lang="en-US" sz="1000" i="1" dirty="0" smtClean="0"/>
          </a:p>
        </p:txBody>
      </p:sp>
      <p:pic>
        <p:nvPicPr>
          <p:cNvPr id="8" name="Picture 7" descr="pixelbling.png"/>
          <p:cNvPicPr>
            <a:picLocks noChangeAspect="1"/>
          </p:cNvPicPr>
          <p:nvPr/>
        </p:nvPicPr>
        <p:blipFill>
          <a:blip r:embed="rId2"/>
          <a:stretch>
            <a:fillRect/>
          </a:stretch>
        </p:blipFill>
        <p:spPr>
          <a:xfrm>
            <a:off x="7239000" y="324239"/>
            <a:ext cx="1277878" cy="261549"/>
          </a:xfrm>
          <a:prstGeom prst="rect">
            <a:avLst/>
          </a:prstGeom>
        </p:spPr>
      </p:pic>
      <p:sp>
        <p:nvSpPr>
          <p:cNvPr id="9" name="TextBox 8"/>
          <p:cNvSpPr txBox="1"/>
          <p:nvPr/>
        </p:nvSpPr>
        <p:spPr>
          <a:xfrm>
            <a:off x="304800" y="5481429"/>
            <a:ext cx="8458200" cy="892552"/>
          </a:xfrm>
          <a:prstGeom prst="rect">
            <a:avLst/>
          </a:prstGeom>
          <a:noFill/>
        </p:spPr>
        <p:txBody>
          <a:bodyPr wrap="square" rtlCol="0">
            <a:spAutoFit/>
          </a:bodyPr>
          <a:lstStyle/>
          <a:p>
            <a:pPr lvl="0">
              <a:spcBef>
                <a:spcPct val="20000"/>
              </a:spcBef>
            </a:pPr>
            <a:r>
              <a:rPr lang="en-US" sz="1200" b="1" dirty="0" smtClean="0">
                <a:solidFill>
                  <a:srgbClr val="0D0D0D"/>
                </a:solidFill>
              </a:rPr>
              <a:t>The Smart Phone</a:t>
            </a:r>
          </a:p>
          <a:p>
            <a:r>
              <a:rPr lang="en-US" sz="1000" dirty="0" smtClean="0">
                <a:solidFill>
                  <a:srgbClr val="0D0D0D"/>
                </a:solidFill>
              </a:rPr>
              <a:t>Nearly half  the U.S. Population use smart </a:t>
            </a:r>
            <a:r>
              <a:rPr lang="en-US" sz="1000" dirty="0" smtClean="0">
                <a:solidFill>
                  <a:srgbClr val="0D0D0D"/>
                </a:solidFill>
              </a:rPr>
              <a:t>phones and </a:t>
            </a:r>
            <a:r>
              <a:rPr lang="en-US" sz="1000" dirty="0" smtClean="0">
                <a:solidFill>
                  <a:srgbClr val="0D0D0D"/>
                </a:solidFill>
              </a:rPr>
              <a:t>t</a:t>
            </a:r>
            <a:r>
              <a:rPr lang="en-US" sz="1000" dirty="0" smtClean="0">
                <a:solidFill>
                  <a:srgbClr val="0D0D0D"/>
                </a:solidFill>
              </a:rPr>
              <a:t>hat’s </a:t>
            </a:r>
            <a:r>
              <a:rPr lang="en-US" sz="1000" dirty="0" smtClean="0">
                <a:solidFill>
                  <a:srgbClr val="0D0D0D"/>
                </a:solidFill>
              </a:rPr>
              <a:t>over 130 million smart phones in use. The majority of the Mobile Phone Imagery submitted to local News outlets are weather and event related</a:t>
            </a:r>
            <a:r>
              <a:rPr lang="en-US" sz="1000" dirty="0" smtClean="0">
                <a:solidFill>
                  <a:srgbClr val="0D0D0D"/>
                </a:solidFill>
              </a:rPr>
              <a:t>.</a:t>
            </a:r>
            <a:r>
              <a:rPr lang="en-US" sz="1000" dirty="0" smtClean="0"/>
              <a:t> The beauty of phone photography </a:t>
            </a:r>
            <a:r>
              <a:rPr lang="en-US" sz="1000" smtClean="0"/>
              <a:t>is</a:t>
            </a:r>
            <a:r>
              <a:rPr lang="en-US" sz="1000" smtClean="0"/>
              <a:t> the  </a:t>
            </a:r>
            <a:r>
              <a:rPr lang="en-US" sz="1000" dirty="0" smtClean="0"/>
              <a:t>speed &amp; </a:t>
            </a:r>
            <a:r>
              <a:rPr lang="en-US" sz="1000" dirty="0" smtClean="0"/>
              <a:t>versatility.</a:t>
            </a:r>
            <a:r>
              <a:rPr lang="en-US" sz="1000" dirty="0" smtClean="0">
                <a:solidFill>
                  <a:srgbClr val="0D0D0D"/>
                </a:solidFill>
              </a:rPr>
              <a:t> </a:t>
            </a:r>
            <a:r>
              <a:rPr lang="en-US" sz="1000" dirty="0" smtClean="0">
                <a:solidFill>
                  <a:srgbClr val="0D0D0D"/>
                </a:solidFill>
              </a:rPr>
              <a:t>All this User Generated Content (UGC) can be accessed and compiled with your brand, On-Air and Online using Pixelbling</a:t>
            </a:r>
          </a:p>
          <a:p>
            <a:endParaRPr lang="en-US" sz="1000" dirty="0" smtClean="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2233136"/>
            <a:ext cx="8610600" cy="738664"/>
          </a:xfrm>
          <a:prstGeom prst="rect">
            <a:avLst/>
          </a:prstGeom>
          <a:noFill/>
        </p:spPr>
        <p:txBody>
          <a:bodyPr wrap="square" rtlCol="0">
            <a:spAutoFit/>
          </a:bodyPr>
          <a:lstStyle/>
          <a:p>
            <a:r>
              <a:rPr lang="en-US" sz="1200" b="1" dirty="0" smtClean="0"/>
              <a:t>What if I need a custom background or template?</a:t>
            </a:r>
          </a:p>
          <a:p>
            <a:r>
              <a:rPr lang="en-US" sz="1000" dirty="0" smtClean="0"/>
              <a:t>Pixelbling can customize a background animation or template that reflects the style guide of your news station or business. We have seasoned professional graphic artist that understand News Formats. You can send us the backgrounds, or our designers can make one for you. Just send us your request at </a:t>
            </a:r>
            <a:r>
              <a:rPr lang="en-US" sz="1000" u="sng" dirty="0" smtClean="0">
                <a:hlinkClick r:id="rId2"/>
              </a:rPr>
              <a:t>info@pixelbling.com</a:t>
            </a:r>
            <a:r>
              <a:rPr lang="en-US" sz="1000" dirty="0" smtClean="0"/>
              <a:t> or use the Submit Request page.  It would also help if you could attach a jpeg or PSD so that we can design according to your style guide or color </a:t>
            </a:r>
            <a:r>
              <a:rPr lang="en-US" sz="1000" dirty="0" err="1" smtClean="0"/>
              <a:t>palete</a:t>
            </a:r>
            <a:r>
              <a:rPr lang="en-US" sz="1000" dirty="0" smtClean="0"/>
              <a:t>.</a:t>
            </a:r>
            <a:endParaRPr lang="en-US" sz="1000" dirty="0"/>
          </a:p>
        </p:txBody>
      </p:sp>
      <p:sp>
        <p:nvSpPr>
          <p:cNvPr id="6" name="TextBox 5"/>
          <p:cNvSpPr txBox="1"/>
          <p:nvPr/>
        </p:nvSpPr>
        <p:spPr>
          <a:xfrm>
            <a:off x="304800" y="3293983"/>
            <a:ext cx="8458200" cy="1354217"/>
          </a:xfrm>
          <a:prstGeom prst="rect">
            <a:avLst/>
          </a:prstGeom>
          <a:noFill/>
        </p:spPr>
        <p:txBody>
          <a:bodyPr wrap="square" rtlCol="0">
            <a:spAutoFit/>
          </a:bodyPr>
          <a:lstStyle/>
          <a:p>
            <a:r>
              <a:rPr lang="en-US" sz="1200" b="1" dirty="0" smtClean="0"/>
              <a:t>How do I set up my mailbox?</a:t>
            </a:r>
          </a:p>
          <a:p>
            <a:r>
              <a:rPr lang="en-US" sz="1000" dirty="0" smtClean="0"/>
              <a:t>In order to receive your viewer pictures, Pixelbling will need the mailbox information to connect to the designated email address. If you don’t know this information, you can get it from your Technical Administrator who handles all of your email accounts. </a:t>
            </a:r>
          </a:p>
          <a:p>
            <a:r>
              <a:rPr lang="en-US" sz="1000" i="1" dirty="0" smtClean="0"/>
              <a:t>Here is an example of what it might look like.</a:t>
            </a:r>
            <a:endParaRPr lang="en-US" sz="1000" dirty="0" smtClean="0"/>
          </a:p>
          <a:p>
            <a:r>
              <a:rPr lang="en-US" sz="1000" i="1" dirty="0" smtClean="0"/>
              <a:t>Mail Server: </a:t>
            </a:r>
            <a:r>
              <a:rPr lang="en-US" sz="1000" i="1" dirty="0" err="1" smtClean="0"/>
              <a:t>mail.youraddress.com</a:t>
            </a:r>
            <a:r>
              <a:rPr lang="en-US" sz="1000" i="1" dirty="0" smtClean="0"/>
              <a:t> (Your mail server address will be provided by your technical Administrator.)</a:t>
            </a:r>
            <a:endParaRPr lang="en-US" sz="1000" dirty="0" smtClean="0"/>
          </a:p>
          <a:p>
            <a:r>
              <a:rPr lang="en-US" sz="1000" i="1" dirty="0" smtClean="0"/>
              <a:t>Mailbox Username:  </a:t>
            </a:r>
            <a:r>
              <a:rPr lang="en-US" sz="1000" i="1" dirty="0" smtClean="0">
                <a:hlinkClick r:id="rId3"/>
              </a:rPr>
              <a:t>yourname@yourcompany.com</a:t>
            </a:r>
            <a:r>
              <a:rPr lang="en-US" sz="1000" i="1" dirty="0" smtClean="0"/>
              <a:t>  (This is the email address that viewers are sending photos to.)</a:t>
            </a:r>
            <a:endParaRPr lang="en-US" sz="1000" dirty="0" smtClean="0"/>
          </a:p>
          <a:p>
            <a:r>
              <a:rPr lang="en-US" sz="1000" i="1" dirty="0" smtClean="0"/>
              <a:t>Email Mailbox Password:  This is the password used to access the email address.</a:t>
            </a:r>
            <a:endParaRPr lang="en-US" sz="1000" dirty="0" smtClean="0"/>
          </a:p>
          <a:p>
            <a:r>
              <a:rPr lang="en-US" sz="1000" i="1" dirty="0" smtClean="0"/>
              <a:t>Mailbox Port: Usually port 110 works, but your Technical Administrator will know for sure.</a:t>
            </a:r>
            <a:endParaRPr lang="en-US" sz="1000" dirty="0" smtClean="0"/>
          </a:p>
        </p:txBody>
      </p:sp>
      <p:sp>
        <p:nvSpPr>
          <p:cNvPr id="9" name="TextBox 8"/>
          <p:cNvSpPr txBox="1"/>
          <p:nvPr/>
        </p:nvSpPr>
        <p:spPr>
          <a:xfrm>
            <a:off x="304800" y="626983"/>
            <a:ext cx="8610600" cy="1354217"/>
          </a:xfrm>
          <a:prstGeom prst="rect">
            <a:avLst/>
          </a:prstGeom>
          <a:noFill/>
        </p:spPr>
        <p:txBody>
          <a:bodyPr wrap="square" rtlCol="0">
            <a:spAutoFit/>
          </a:bodyPr>
          <a:lstStyle/>
          <a:p>
            <a:r>
              <a:rPr lang="en-US" sz="1200" b="1" dirty="0" smtClean="0"/>
              <a:t>What are templates?</a:t>
            </a:r>
          </a:p>
          <a:p>
            <a:r>
              <a:rPr lang="en-US" sz="1000" dirty="0" smtClean="0"/>
              <a:t>Templates are made to showcase a specific subject matter like </a:t>
            </a:r>
            <a:r>
              <a:rPr lang="en-US" sz="1000" i="1" dirty="0" smtClean="0"/>
              <a:t>Weather, Head shots, Birthdays, </a:t>
            </a:r>
            <a:r>
              <a:rPr lang="en-US" sz="1000" i="1" dirty="0" err="1" smtClean="0"/>
              <a:t>Facebook</a:t>
            </a:r>
            <a:r>
              <a:rPr lang="en-US" sz="1000" i="1" dirty="0" smtClean="0"/>
              <a:t>, Twitter </a:t>
            </a:r>
            <a:r>
              <a:rPr lang="en-US" sz="1000" dirty="0" smtClean="0"/>
              <a:t>and so on. They help the viewers to understand what they are looking at.</a:t>
            </a:r>
          </a:p>
          <a:p>
            <a:r>
              <a:rPr lang="en-US" sz="1000" b="1" dirty="0" smtClean="0"/>
              <a:t>The Standard Plan</a:t>
            </a:r>
            <a:r>
              <a:rPr lang="en-US" sz="1000" dirty="0" smtClean="0"/>
              <a:t> has these 3 Templates: 1.Weather Background with Photo and text  2. Generic Background with Photo and text, and 3.Birthday Background with Photo and text. The 3 Transitions are 3D Cube, Slide and 3D Blinds.</a:t>
            </a:r>
          </a:p>
          <a:p>
            <a:r>
              <a:rPr lang="en-US" sz="1000" b="1" dirty="0" smtClean="0"/>
              <a:t>The Advanced plan</a:t>
            </a:r>
            <a:r>
              <a:rPr lang="en-US" sz="1000" dirty="0" smtClean="0"/>
              <a:t> has these 7 Templates: 1.Weather Background with Photo and text, 2.Generic Background with Photo and text , 3.Birthday Background with Photo and text, 4.Celebrity Birthday Background with Photo and text,  5.Headshot Background with Photo and Text 6.Facebook Background with Text Only, and 7.Twitter Background  with Text Only. The 6 transitions are 3D Cube, Slide, Page Turn, 3DBars, Concentric, and 3D Blinds.</a:t>
            </a:r>
            <a:endParaRPr lang="en-US" sz="1000" dirty="0"/>
          </a:p>
        </p:txBody>
      </p:sp>
      <p:sp>
        <p:nvSpPr>
          <p:cNvPr id="10" name="TextBox 9"/>
          <p:cNvSpPr txBox="1"/>
          <p:nvPr/>
        </p:nvSpPr>
        <p:spPr>
          <a:xfrm>
            <a:off x="304800" y="4973360"/>
            <a:ext cx="8610600" cy="1046440"/>
          </a:xfrm>
          <a:prstGeom prst="rect">
            <a:avLst/>
          </a:prstGeom>
          <a:noFill/>
        </p:spPr>
        <p:txBody>
          <a:bodyPr wrap="square" rtlCol="0">
            <a:spAutoFit/>
          </a:bodyPr>
          <a:lstStyle/>
          <a:p>
            <a:r>
              <a:rPr lang="en-US" sz="1200" b="1" dirty="0" smtClean="0"/>
              <a:t>Should I us a Mac or a PC?</a:t>
            </a:r>
          </a:p>
          <a:p>
            <a:r>
              <a:rPr lang="en-US" sz="1000" dirty="0" smtClean="0"/>
              <a:t>You can use either a Mac or a Windows platform desktop or laptop. For best results these are the minimum requirements we suggest when using</a:t>
            </a:r>
            <a:r>
              <a:rPr lang="en-US" sz="1000" dirty="0" smtClean="0"/>
              <a:t> </a:t>
            </a:r>
            <a:r>
              <a:rPr lang="en-US" sz="1000" dirty="0" smtClean="0"/>
              <a:t>P</a:t>
            </a:r>
            <a:r>
              <a:rPr lang="en-US" sz="1000" dirty="0" smtClean="0"/>
              <a:t>ixelbling</a:t>
            </a:r>
            <a:r>
              <a:rPr lang="en-US" sz="1000" dirty="0" smtClean="0"/>
              <a:t>.</a:t>
            </a:r>
          </a:p>
          <a:p>
            <a:endParaRPr lang="en-US" sz="1000" dirty="0" smtClean="0"/>
          </a:p>
          <a:p>
            <a:pPr>
              <a:buFont typeface="Arial"/>
              <a:buChar char="•"/>
            </a:pPr>
            <a:r>
              <a:rPr lang="en-US" sz="1000" dirty="0" smtClean="0"/>
              <a:t> Windows XP, 7, 8, Pentium 2.53 </a:t>
            </a:r>
            <a:r>
              <a:rPr lang="en-US" sz="1000" dirty="0" err="1" smtClean="0"/>
              <a:t>Ghz</a:t>
            </a:r>
            <a:r>
              <a:rPr lang="en-US" sz="1000" dirty="0" smtClean="0"/>
              <a:t> RAM: 4GB, Recommended Web Browser: Mozilla Firefox</a:t>
            </a:r>
          </a:p>
          <a:p>
            <a:pPr>
              <a:buFont typeface="Arial"/>
              <a:buChar char="•"/>
            </a:pPr>
            <a:r>
              <a:rPr lang="en-US" sz="1000" dirty="0" smtClean="0"/>
              <a:t> OSX 10.6, 10.7, 10.8, Pentium 2.53 </a:t>
            </a:r>
            <a:r>
              <a:rPr lang="en-US" sz="1000" dirty="0" err="1" smtClean="0"/>
              <a:t>Ghz</a:t>
            </a:r>
            <a:r>
              <a:rPr lang="en-US" sz="1000" dirty="0" smtClean="0"/>
              <a:t>, RAM 4 GB, Recommended Web Browser: Mozilla Firefox  </a:t>
            </a:r>
            <a:endParaRPr lang="en-US" sz="1000" b="1" dirty="0" smtClean="0"/>
          </a:p>
          <a:p>
            <a:pPr>
              <a:buFont typeface="Arial"/>
              <a:buChar char="•"/>
            </a:pPr>
            <a:r>
              <a:rPr lang="en-US" sz="1000" dirty="0" smtClean="0"/>
              <a:t> Display Monitor: Any wide screen: 19" 20" 22" 24" 27”  and bigger. Scan Resolution: 1280 </a:t>
            </a:r>
            <a:r>
              <a:rPr lang="en-US" sz="1000" dirty="0" err="1" smtClean="0"/>
              <a:t>x</a:t>
            </a:r>
            <a:r>
              <a:rPr lang="en-US" sz="1000" dirty="0" smtClean="0"/>
              <a:t> 720, 1440 </a:t>
            </a:r>
            <a:r>
              <a:rPr lang="en-US" sz="1000" dirty="0" err="1" smtClean="0"/>
              <a:t>x</a:t>
            </a:r>
            <a:r>
              <a:rPr lang="en-US" sz="1000" dirty="0" smtClean="0"/>
              <a:t> 900, 1920 </a:t>
            </a:r>
            <a:r>
              <a:rPr lang="en-US" sz="1000" dirty="0" err="1" smtClean="0"/>
              <a:t>x</a:t>
            </a:r>
            <a:r>
              <a:rPr lang="en-US" sz="1000" dirty="0" smtClean="0"/>
              <a:t> 1080</a:t>
            </a:r>
            <a:endParaRPr lang="en-US" sz="1000" b="1" dirty="0" smtClean="0"/>
          </a:p>
        </p:txBody>
      </p:sp>
      <p:pic>
        <p:nvPicPr>
          <p:cNvPr id="7" name="Picture 6" descr="pixelbling.png"/>
          <p:cNvPicPr>
            <a:picLocks noChangeAspect="1"/>
          </p:cNvPicPr>
          <p:nvPr/>
        </p:nvPicPr>
        <p:blipFill>
          <a:blip r:embed="rId4"/>
          <a:stretch>
            <a:fillRect/>
          </a:stretch>
        </p:blipFill>
        <p:spPr>
          <a:xfrm>
            <a:off x="7239000" y="324239"/>
            <a:ext cx="1277878" cy="26154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304800" y="585788"/>
            <a:ext cx="8610600" cy="1046440"/>
          </a:xfrm>
          <a:prstGeom prst="rect">
            <a:avLst/>
          </a:prstGeom>
          <a:noFill/>
        </p:spPr>
        <p:txBody>
          <a:bodyPr wrap="square" rtlCol="0">
            <a:spAutoFit/>
          </a:bodyPr>
          <a:lstStyle/>
          <a:p>
            <a:r>
              <a:rPr lang="en-US" sz="1200" b="1" dirty="0" smtClean="0"/>
              <a:t>What is a scan converter?</a:t>
            </a:r>
          </a:p>
          <a:p>
            <a:r>
              <a:rPr lang="en-US" sz="1000" dirty="0" smtClean="0"/>
              <a:t>Most facilities are set up to view a PC desktop as a video source using a Scan Converter. There are many to choose from but you MUST KNOW which one will work best with your set up. If you currently do not have one speak with your Tech dept or we suggest your Tech dept contact us at </a:t>
            </a:r>
            <a:r>
              <a:rPr lang="en-US" sz="1000" dirty="0" smtClean="0">
                <a:hlinkClick r:id="rId2"/>
              </a:rPr>
              <a:t>support@pixelbling.com</a:t>
            </a:r>
            <a:r>
              <a:rPr lang="en-US" sz="1000" dirty="0" smtClean="0"/>
              <a:t>. However we currently use </a:t>
            </a:r>
            <a:r>
              <a:rPr lang="en-US" sz="1000" b="1" dirty="0" err="1" smtClean="0"/>
              <a:t>BrightEye</a:t>
            </a:r>
            <a:r>
              <a:rPr lang="en-US" sz="1000" b="1" dirty="0" smtClean="0"/>
              <a:t> </a:t>
            </a:r>
            <a:r>
              <a:rPr lang="en-US" sz="1000" b="1" dirty="0" err="1" smtClean="0"/>
              <a:t>Mitto</a:t>
            </a:r>
            <a:r>
              <a:rPr lang="en-US" sz="1000" b="1" dirty="0" smtClean="0"/>
              <a:t> 3G/HD/SD Scan Converter. The website is: </a:t>
            </a:r>
            <a:r>
              <a:rPr lang="en-US" sz="1000" b="1" dirty="0" smtClean="0">
                <a:hlinkClick r:id="rId3"/>
              </a:rPr>
              <a:t>http://www.ensembledesigns.com</a:t>
            </a:r>
            <a:r>
              <a:rPr lang="en-US" sz="1000" dirty="0" smtClean="0"/>
              <a:t>  This schematic shows how to connect it. The PC is connected to a scan converter, the scan converter is connected to a production switcher. </a:t>
            </a:r>
          </a:p>
          <a:p>
            <a:r>
              <a:rPr lang="en-US" sz="1000" dirty="0" smtClean="0"/>
              <a:t> </a:t>
            </a:r>
            <a:endParaRPr lang="en-US" sz="1000" dirty="0"/>
          </a:p>
        </p:txBody>
      </p:sp>
      <p:pic>
        <p:nvPicPr>
          <p:cNvPr id="10" name="Picture 9" descr="TECHNICAL_10b.jpg"/>
          <p:cNvPicPr>
            <a:picLocks noChangeAspect="1"/>
          </p:cNvPicPr>
          <p:nvPr/>
        </p:nvPicPr>
        <p:blipFill>
          <a:blip r:embed="rId4"/>
          <a:stretch>
            <a:fillRect/>
          </a:stretch>
        </p:blipFill>
        <p:spPr>
          <a:xfrm>
            <a:off x="1219200" y="1752600"/>
            <a:ext cx="6320135" cy="3276600"/>
          </a:xfrm>
          <a:prstGeom prst="rect">
            <a:avLst/>
          </a:prstGeom>
        </p:spPr>
      </p:pic>
      <p:sp>
        <p:nvSpPr>
          <p:cNvPr id="11" name="TextBox 10"/>
          <p:cNvSpPr txBox="1"/>
          <p:nvPr/>
        </p:nvSpPr>
        <p:spPr>
          <a:xfrm>
            <a:off x="304800" y="5465802"/>
            <a:ext cx="8572500" cy="553998"/>
          </a:xfrm>
          <a:prstGeom prst="rect">
            <a:avLst/>
          </a:prstGeom>
          <a:noFill/>
        </p:spPr>
        <p:txBody>
          <a:bodyPr wrap="square" rtlCol="0">
            <a:spAutoFit/>
          </a:bodyPr>
          <a:lstStyle/>
          <a:p>
            <a:r>
              <a:rPr lang="en-US" sz="1000" dirty="0" smtClean="0"/>
              <a:t>If you have other questions please send us a email at </a:t>
            </a:r>
            <a:r>
              <a:rPr lang="en-US" sz="1000" u="sng" dirty="0" smtClean="0">
                <a:hlinkClick r:id="rId2"/>
              </a:rPr>
              <a:t>support@pixelbling.com</a:t>
            </a:r>
            <a:r>
              <a:rPr lang="en-US" sz="1000" dirty="0" smtClean="0"/>
              <a:t> or </a:t>
            </a:r>
            <a:r>
              <a:rPr lang="en-US" sz="1000" dirty="0" smtClean="0">
                <a:hlinkClick r:id="rId5"/>
              </a:rPr>
              <a:t>info@pixelbling.com</a:t>
            </a:r>
            <a:r>
              <a:rPr lang="en-US" sz="1000" dirty="0" smtClean="0"/>
              <a:t> and we will get back to you shortly. Thank you for choosing Pixelbling.</a:t>
            </a:r>
          </a:p>
          <a:p>
            <a:endParaRPr lang="en-US" sz="1000" dirty="0"/>
          </a:p>
        </p:txBody>
      </p:sp>
      <p:pic>
        <p:nvPicPr>
          <p:cNvPr id="5" name="Picture 4" descr="pixelbling.png"/>
          <p:cNvPicPr>
            <a:picLocks noChangeAspect="1"/>
          </p:cNvPicPr>
          <p:nvPr/>
        </p:nvPicPr>
        <p:blipFill>
          <a:blip r:embed="rId6"/>
          <a:stretch>
            <a:fillRect/>
          </a:stretch>
        </p:blipFill>
        <p:spPr>
          <a:xfrm>
            <a:off x="7239000" y="324239"/>
            <a:ext cx="1277878" cy="26154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3003</TotalTime>
  <Words>1218</Words>
  <Application>Microsoft Macintosh PowerPoint</Application>
  <PresentationFormat>On-screen Show (4:3)</PresentationFormat>
  <Paragraphs>40</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 rangel</dc:creator>
  <cp:lastModifiedBy>USA.NET</cp:lastModifiedBy>
  <cp:revision>144</cp:revision>
  <dcterms:created xsi:type="dcterms:W3CDTF">2013-02-25T17:20:42Z</dcterms:created>
  <dcterms:modified xsi:type="dcterms:W3CDTF">2013-02-25T19:06:25Z</dcterms:modified>
</cp:coreProperties>
</file>