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slides/slide6.xml" ContentType="application/vnd.openxmlformats-officedocument.presentationml.slide+xml"/>
  <Override PartName="/ppt/slideLayouts/slideLayout7.xml" ContentType="application/vnd.openxmlformats-officedocument.presentationml.slideLayout+xml"/>
  <Override PartName="/ppt/slides/slide17.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heme/theme3.xml" ContentType="application/vnd.openxmlformats-officedocument.them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slides/slide20.xml" ContentType="application/vnd.openxmlformats-officedocument.presentationml.slid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4"/>
  </p:notesMasterIdLst>
  <p:handoutMasterIdLst>
    <p:handoutMasterId r:id="rId25"/>
  </p:handoutMasterIdLst>
  <p:sldIdLst>
    <p:sldId id="256" r:id="rId2"/>
    <p:sldId id="262" r:id="rId3"/>
    <p:sldId id="265" r:id="rId4"/>
    <p:sldId id="263" r:id="rId5"/>
    <p:sldId id="259" r:id="rId6"/>
    <p:sldId id="261" r:id="rId7"/>
    <p:sldId id="266" r:id="rId8"/>
    <p:sldId id="267" r:id="rId9"/>
    <p:sldId id="269" r:id="rId10"/>
    <p:sldId id="271" r:id="rId11"/>
    <p:sldId id="270" r:id="rId12"/>
    <p:sldId id="268" r:id="rId13"/>
    <p:sldId id="273" r:id="rId14"/>
    <p:sldId id="274" r:id="rId15"/>
    <p:sldId id="275" r:id="rId16"/>
    <p:sldId id="276" r:id="rId17"/>
    <p:sldId id="277" r:id="rId18"/>
    <p:sldId id="278" r:id="rId19"/>
    <p:sldId id="279" r:id="rId20"/>
    <p:sldId id="282" r:id="rId21"/>
    <p:sldId id="260" r:id="rId22"/>
    <p:sldId id="27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FF43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7474" autoAdjust="0"/>
    <p:restoredTop sz="94660"/>
  </p:normalViewPr>
  <p:slideViewPr>
    <p:cSldViewPr snapToGrid="0">
      <p:cViewPr>
        <p:scale>
          <a:sx n="150" d="100"/>
          <a:sy n="150" d="100"/>
        </p:scale>
        <p:origin x="-1024" y="-96"/>
      </p:cViewPr>
      <p:guideLst>
        <p:guide orient="horz" pos="144"/>
        <p:guide pos="192"/>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410281-96E7-A647-ACAD-E245BD5A6C52}" type="datetimeFigureOut">
              <a:rPr lang="en-US" smtClean="0"/>
              <a:pPr/>
              <a:t>2/25/13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28CE02-16E7-3342-B059-8D94DCAE2B2C}"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6F6CEF-F253-EC4D-B729-D384C5F04EAF}" type="datetimeFigureOut">
              <a:rPr lang="en-US" smtClean="0"/>
              <a:pPr/>
              <a:t>2/25/13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6EC21D-F516-F04D-BFA6-B9882FAC8746}"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6EC21D-F516-F04D-BFA6-B9882FAC8746}"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6EC21D-F516-F04D-BFA6-B9882FAC8746}" type="slidenum">
              <a:rPr lang="en-US" smtClean="0"/>
              <a:pPr/>
              <a:t>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E3501C-E4C6-8243-B40C-9872E476FF1A}" type="datetime1">
              <a:rPr lang="en-US" smtClean="0"/>
              <a:pPr/>
              <a:t>2/25/13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9F07B2-D8D8-A04B-9FC0-209F0DB300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48D24C-44BC-7C40-AE5A-B8BD131517ED}" type="datetime1">
              <a:rPr lang="en-US" smtClean="0"/>
              <a:pPr/>
              <a:t>2/25/13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9F07B2-D8D8-A04B-9FC0-209F0DB300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A5F18-8F3F-F549-98D5-18660AEC6B76}" type="datetime1">
              <a:rPr lang="en-US" smtClean="0"/>
              <a:pPr/>
              <a:t>2/25/13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9F07B2-D8D8-A04B-9FC0-209F0DB300D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1AE1A5-7CFF-0043-87CB-BAD117262409}" type="datetime1">
              <a:rPr lang="en-US" smtClean="0"/>
              <a:pPr/>
              <a:t>2/25/13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9F07B2-D8D8-A04B-9FC0-209F0DB300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4D18C6-ADE3-CC48-BEC8-44B773EA7E9A}" type="datetime1">
              <a:rPr lang="en-US" smtClean="0"/>
              <a:pPr/>
              <a:t>2/25/13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9F07B2-D8D8-A04B-9FC0-209F0DB300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B7FC07-3727-CD47-A29B-C78CBEC109E1}" type="datetime1">
              <a:rPr lang="en-US" smtClean="0"/>
              <a:pPr/>
              <a:t>2/25/13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9F07B2-D8D8-A04B-9FC0-209F0DB300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F4FE96-6697-CB4B-A765-27158B7410E7}" type="datetime1">
              <a:rPr lang="en-US" smtClean="0"/>
              <a:pPr/>
              <a:t>2/25/13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9F07B2-D8D8-A04B-9FC0-209F0DB300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F1FFF4-40B1-F84E-8CDD-D3FCE87CA1BE}" type="datetime1">
              <a:rPr lang="en-US" smtClean="0"/>
              <a:pPr/>
              <a:t>2/25/13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9F07B2-D8D8-A04B-9FC0-209F0DB300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7649D-6B2D-DD43-A221-84B0175BD306}" type="datetime1">
              <a:rPr lang="en-US" smtClean="0"/>
              <a:pPr/>
              <a:t>2/25/13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9F07B2-D8D8-A04B-9FC0-209F0DB300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0209-2E18-034F-BD66-67392C7188B1}" type="datetime1">
              <a:rPr lang="en-US" smtClean="0"/>
              <a:pPr/>
              <a:t>2/25/13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9F07B2-D8D8-A04B-9FC0-209F0DB300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71234A-D367-7940-9CC3-59089C555670}" type="datetime1">
              <a:rPr lang="en-US" smtClean="0"/>
              <a:pPr/>
              <a:t>2/25/13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9F07B2-D8D8-A04B-9FC0-209F0DB300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4C89F-29F2-C944-A3A2-981B0AE67167}" type="datetime1">
              <a:rPr lang="en-US" smtClean="0"/>
              <a:pPr/>
              <a:t>2/25/13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F07B2-D8D8-A04B-9FC0-209F0DB300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info@pixelbling.com" TargetMode="External"/><Relationship Id="rId5" Type="http://schemas.openxmlformats.org/officeDocument/2006/relationships/hyperlink" Target="mailto:support@pixelbling.com" TargetMode="External"/><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hyperlink" Target="mailto:support@pixelbling.com" TargetMode="External"/><Relationship Id="rId4" Type="http://schemas.openxmlformats.org/officeDocument/2006/relationships/hyperlink" Target="mailto:info@pixelbling.com" TargetMode="Externa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mailto:support@pixelbling.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xelbling.png"/>
          <p:cNvPicPr>
            <a:picLocks noChangeAspect="1"/>
          </p:cNvPicPr>
          <p:nvPr/>
        </p:nvPicPr>
        <p:blipFill>
          <a:blip r:embed="rId2"/>
          <a:stretch>
            <a:fillRect/>
          </a:stretch>
        </p:blipFill>
        <p:spPr>
          <a:xfrm>
            <a:off x="1859278" y="533400"/>
            <a:ext cx="5257800" cy="1076137"/>
          </a:xfrm>
          <a:prstGeom prst="rect">
            <a:avLst/>
          </a:prstGeom>
        </p:spPr>
      </p:pic>
      <p:sp>
        <p:nvSpPr>
          <p:cNvPr id="10" name="TextBox 9"/>
          <p:cNvSpPr txBox="1"/>
          <p:nvPr/>
        </p:nvSpPr>
        <p:spPr>
          <a:xfrm>
            <a:off x="1859278" y="1688068"/>
            <a:ext cx="5379721" cy="369332"/>
          </a:xfrm>
          <a:prstGeom prst="rect">
            <a:avLst/>
          </a:prstGeom>
          <a:noFill/>
        </p:spPr>
        <p:txBody>
          <a:bodyPr wrap="square" rtlCol="0">
            <a:spAutoFit/>
          </a:bodyPr>
          <a:lstStyle/>
          <a:p>
            <a:pPr algn="ctr"/>
            <a:r>
              <a:rPr lang="en-US" dirty="0" smtClean="0"/>
              <a:t>User Guide</a:t>
            </a:r>
            <a:endParaRPr lang="en-US" dirty="0"/>
          </a:p>
        </p:txBody>
      </p:sp>
      <p:pic>
        <p:nvPicPr>
          <p:cNvPr id="5" name="Picture 4" descr="FrontPage.jpg"/>
          <p:cNvPicPr>
            <a:picLocks noChangeAspect="1"/>
          </p:cNvPicPr>
          <p:nvPr/>
        </p:nvPicPr>
        <p:blipFill>
          <a:blip r:embed="rId3"/>
          <a:stretch>
            <a:fillRect/>
          </a:stretch>
        </p:blipFill>
        <p:spPr>
          <a:xfrm>
            <a:off x="1859279" y="2057400"/>
            <a:ext cx="5379721" cy="4114800"/>
          </a:xfrm>
          <a:prstGeom prst="rect">
            <a:avLst/>
          </a:prstGeom>
        </p:spPr>
      </p:pic>
      <p:sp>
        <p:nvSpPr>
          <p:cNvPr id="6" name="Slide Number Placeholder 5"/>
          <p:cNvSpPr>
            <a:spLocks noGrp="1"/>
          </p:cNvSpPr>
          <p:nvPr>
            <p:ph type="sldNum" sz="quarter" idx="12"/>
          </p:nvPr>
        </p:nvSpPr>
        <p:spPr/>
        <p:txBody>
          <a:bodyPr/>
          <a:lstStyle/>
          <a:p>
            <a:fld id="{E79F07B2-D8D8-A04B-9FC0-209F0DB300D2}"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04800" y="1094481"/>
            <a:ext cx="4783668" cy="2600273"/>
          </a:xfrm>
          <a:prstGeom prst="rect">
            <a:avLst/>
          </a:prstGeom>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E79F07B2-D8D8-A04B-9FC0-209F0DB300D2}" type="slidenum">
              <a:rPr lang="en-US" smtClean="0"/>
              <a:pPr/>
              <a:t>10</a:t>
            </a:fld>
            <a:endParaRPr lang="en-US" dirty="0"/>
          </a:p>
        </p:txBody>
      </p:sp>
      <p:grpSp>
        <p:nvGrpSpPr>
          <p:cNvPr id="3" name="Group 6"/>
          <p:cNvGrpSpPr/>
          <p:nvPr/>
        </p:nvGrpSpPr>
        <p:grpSpPr>
          <a:xfrm>
            <a:off x="304800" y="228600"/>
            <a:ext cx="8305800" cy="230832"/>
            <a:chOff x="304800" y="228600"/>
            <a:chExt cx="8305800" cy="230832"/>
          </a:xfrm>
        </p:grpSpPr>
        <p:pic>
          <p:nvPicPr>
            <p:cNvPr id="5" name="Picture 4"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6" name="Straight Connector 5"/>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8" name="TextBox 7"/>
          <p:cNvSpPr txBox="1"/>
          <p:nvPr/>
        </p:nvSpPr>
        <p:spPr>
          <a:xfrm>
            <a:off x="304800" y="457200"/>
            <a:ext cx="8305800" cy="307777"/>
          </a:xfrm>
          <a:prstGeom prst="rect">
            <a:avLst/>
          </a:prstGeom>
          <a:noFill/>
        </p:spPr>
        <p:txBody>
          <a:bodyPr wrap="square" rtlCol="0">
            <a:spAutoFit/>
          </a:bodyPr>
          <a:lstStyle/>
          <a:p>
            <a:pPr algn="ctr"/>
            <a:r>
              <a:rPr lang="en-US" sz="1400" dirty="0" smtClean="0"/>
              <a:t>Image Editor</a:t>
            </a:r>
            <a:endParaRPr lang="en-US" sz="1400" dirty="0"/>
          </a:p>
        </p:txBody>
      </p:sp>
      <p:sp>
        <p:nvSpPr>
          <p:cNvPr id="9" name="TextBox 8"/>
          <p:cNvSpPr txBox="1"/>
          <p:nvPr/>
        </p:nvSpPr>
        <p:spPr>
          <a:xfrm>
            <a:off x="296333" y="839789"/>
            <a:ext cx="8627534" cy="246221"/>
          </a:xfrm>
          <a:prstGeom prst="rect">
            <a:avLst/>
          </a:prstGeom>
          <a:noFill/>
        </p:spPr>
        <p:txBody>
          <a:bodyPr wrap="square" rtlCol="0">
            <a:spAutoFit/>
          </a:bodyPr>
          <a:lstStyle/>
          <a:p>
            <a:r>
              <a:rPr lang="en-US" sz="1000" dirty="0" smtClean="0"/>
              <a:t>To edit an image, click on any image and the Image Editor will open</a:t>
            </a:r>
            <a:endParaRPr lang="en-US" sz="1000" dirty="0"/>
          </a:p>
        </p:txBody>
      </p:sp>
      <p:sp>
        <p:nvSpPr>
          <p:cNvPr id="10" name="TextBox 9"/>
          <p:cNvSpPr txBox="1"/>
          <p:nvPr/>
        </p:nvSpPr>
        <p:spPr>
          <a:xfrm>
            <a:off x="304800" y="4023273"/>
            <a:ext cx="7882467" cy="400110"/>
          </a:xfrm>
          <a:prstGeom prst="rect">
            <a:avLst/>
          </a:prstGeom>
          <a:noFill/>
        </p:spPr>
        <p:txBody>
          <a:bodyPr wrap="square" rtlCol="0">
            <a:spAutoFit/>
          </a:bodyPr>
          <a:lstStyle/>
          <a:p>
            <a:r>
              <a:rPr lang="en-US" sz="1000" dirty="0" smtClean="0"/>
              <a:t>In the image editor, you will be able to Rotate, Scale, Brighten, Contras and Sharpen. Once an Image is in edit mode click the icon for what you want to do an adjust the image using the slider. Once you are happy with the results, click Save. Then simply close the editor to return to the Image Library. </a:t>
            </a:r>
            <a:endParaRPr lang="en-US" sz="1000" dirty="0"/>
          </a:p>
        </p:txBody>
      </p:sp>
      <p:pic>
        <p:nvPicPr>
          <p:cNvPr id="16" name="Picture 15"/>
          <p:cNvPicPr>
            <a:picLocks noChangeAspect="1"/>
          </p:cNvPicPr>
          <p:nvPr/>
        </p:nvPicPr>
        <p:blipFill>
          <a:blip r:embed="rId4"/>
          <a:stretch>
            <a:fillRect/>
          </a:stretch>
        </p:blipFill>
        <p:spPr>
          <a:xfrm>
            <a:off x="473541" y="4445002"/>
            <a:ext cx="2474806" cy="1930401"/>
          </a:xfrm>
          <a:prstGeom prst="rect">
            <a:avLst/>
          </a:prstGeom>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3072807" y="4460747"/>
            <a:ext cx="2465475" cy="1923123"/>
          </a:xfrm>
          <a:prstGeom prst="rect">
            <a:avLst/>
          </a:prstGeom>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6"/>
          <a:stretch>
            <a:fillRect/>
          </a:stretch>
        </p:blipFill>
        <p:spPr>
          <a:xfrm>
            <a:off x="5672666" y="4433665"/>
            <a:ext cx="2523068" cy="1968047"/>
          </a:xfrm>
          <a:prstGeom prst="rect">
            <a:avLst/>
          </a:prstGeom>
          <a:effectLst>
            <a:outerShdw blurRad="50800" dist="38100" dir="2700000" algn="tl" rotWithShape="0">
              <a:srgbClr val="000000">
                <a:alpha val="43000"/>
              </a:srgbClr>
            </a:outerShdw>
          </a:effectLst>
        </p:spPr>
      </p:pic>
      <p:sp>
        <p:nvSpPr>
          <p:cNvPr id="19" name="Oval 18"/>
          <p:cNvSpPr/>
          <p:nvPr/>
        </p:nvSpPr>
        <p:spPr>
          <a:xfrm>
            <a:off x="651933" y="2370666"/>
            <a:ext cx="651934" cy="52493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11</a:t>
            </a:fld>
            <a:endParaRPr lang="en-US" dirty="0"/>
          </a:p>
        </p:txBody>
      </p:sp>
      <p:grpSp>
        <p:nvGrpSpPr>
          <p:cNvPr id="3" name="Group 6"/>
          <p:cNvGrpSpPr/>
          <p:nvPr/>
        </p:nvGrpSpPr>
        <p:grpSpPr>
          <a:xfrm>
            <a:off x="304800" y="228600"/>
            <a:ext cx="8305800" cy="230832"/>
            <a:chOff x="304800" y="228600"/>
            <a:chExt cx="8305800" cy="230832"/>
          </a:xfrm>
        </p:grpSpPr>
        <p:pic>
          <p:nvPicPr>
            <p:cNvPr id="5" name="Picture 4"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6" name="Straight Connector 5"/>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8" name="TextBox 7"/>
          <p:cNvSpPr txBox="1"/>
          <p:nvPr/>
        </p:nvSpPr>
        <p:spPr>
          <a:xfrm>
            <a:off x="304800" y="457200"/>
            <a:ext cx="8305800" cy="307777"/>
          </a:xfrm>
          <a:prstGeom prst="rect">
            <a:avLst/>
          </a:prstGeom>
          <a:noFill/>
        </p:spPr>
        <p:txBody>
          <a:bodyPr wrap="square" rtlCol="0">
            <a:spAutoFit/>
          </a:bodyPr>
          <a:lstStyle/>
          <a:p>
            <a:pPr algn="ctr"/>
            <a:r>
              <a:rPr lang="en-US" sz="1400" dirty="0" smtClean="0"/>
              <a:t>Album</a:t>
            </a:r>
            <a:endParaRPr lang="en-US" sz="1400" dirty="0"/>
          </a:p>
        </p:txBody>
      </p:sp>
      <p:sp>
        <p:nvSpPr>
          <p:cNvPr id="9" name="TextBox 8"/>
          <p:cNvSpPr txBox="1"/>
          <p:nvPr/>
        </p:nvSpPr>
        <p:spPr>
          <a:xfrm>
            <a:off x="304799" y="890599"/>
            <a:ext cx="8297333" cy="400110"/>
          </a:xfrm>
          <a:prstGeom prst="rect">
            <a:avLst/>
          </a:prstGeom>
          <a:noFill/>
        </p:spPr>
        <p:txBody>
          <a:bodyPr wrap="square" rtlCol="0">
            <a:spAutoFit/>
          </a:bodyPr>
          <a:lstStyle/>
          <a:p>
            <a:r>
              <a:rPr lang="en-US" sz="1000" dirty="0" smtClean="0"/>
              <a:t>To build an album using images from your Image Library, start by clicking on “Albums”. Depending on the Service Plan you chose, you will already have 3 to 7 preloaded Albums with themed templates and transitions to start with. </a:t>
            </a:r>
            <a:endParaRPr lang="en-US" sz="1000" dirty="0"/>
          </a:p>
        </p:txBody>
      </p:sp>
      <p:grpSp>
        <p:nvGrpSpPr>
          <p:cNvPr id="15" name="Group 14"/>
          <p:cNvGrpSpPr/>
          <p:nvPr/>
        </p:nvGrpSpPr>
        <p:grpSpPr>
          <a:xfrm>
            <a:off x="1303442" y="1331553"/>
            <a:ext cx="6020224" cy="4874513"/>
            <a:chOff x="1523576" y="1424687"/>
            <a:chExt cx="5394029" cy="4518914"/>
          </a:xfrm>
        </p:grpSpPr>
        <p:pic>
          <p:nvPicPr>
            <p:cNvPr id="14" name="Picture 13"/>
            <p:cNvPicPr>
              <a:picLocks noChangeAspect="1"/>
            </p:cNvPicPr>
            <p:nvPr/>
          </p:nvPicPr>
          <p:blipFill>
            <a:blip r:embed="rId3"/>
            <a:stretch>
              <a:fillRect/>
            </a:stretch>
          </p:blipFill>
          <p:spPr>
            <a:xfrm>
              <a:off x="1523576" y="1424687"/>
              <a:ext cx="5394029" cy="4518914"/>
            </a:xfrm>
            <a:prstGeom prst="rect">
              <a:avLst/>
            </a:prstGeom>
            <a:effectLst>
              <a:outerShdw blurRad="50800" dist="38100" dir="2700000" algn="tl" rotWithShape="0">
                <a:srgbClr val="000000">
                  <a:alpha val="43000"/>
                </a:srgbClr>
              </a:outerShdw>
            </a:effectLst>
          </p:spPr>
        </p:pic>
        <p:sp>
          <p:nvSpPr>
            <p:cNvPr id="12" name="Oval 11"/>
            <p:cNvSpPr/>
            <p:nvPr/>
          </p:nvSpPr>
          <p:spPr>
            <a:xfrm>
              <a:off x="3163256" y="1651983"/>
              <a:ext cx="444586" cy="3733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12</a:t>
            </a:fld>
            <a:endParaRPr lang="en-US" dirty="0"/>
          </a:p>
        </p:txBody>
      </p:sp>
      <p:grpSp>
        <p:nvGrpSpPr>
          <p:cNvPr id="5"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541866" y="755360"/>
            <a:ext cx="4707467" cy="400110"/>
          </a:xfrm>
          <a:prstGeom prst="rect">
            <a:avLst/>
          </a:prstGeom>
          <a:noFill/>
        </p:spPr>
        <p:txBody>
          <a:bodyPr wrap="square" rtlCol="0">
            <a:spAutoFit/>
          </a:bodyPr>
          <a:lstStyle/>
          <a:p>
            <a:r>
              <a:rPr lang="en-US" sz="1000" dirty="0" smtClean="0"/>
              <a:t>Click the Create Album icon. A menu will prompt you to title your Album and select a Template Theme. </a:t>
            </a:r>
            <a:endParaRPr lang="en-US" sz="1000" dirty="0"/>
          </a:p>
        </p:txBody>
      </p:sp>
      <p:pic>
        <p:nvPicPr>
          <p:cNvPr id="20" name="Picture 19"/>
          <p:cNvPicPr>
            <a:picLocks noChangeAspect="1"/>
          </p:cNvPicPr>
          <p:nvPr/>
        </p:nvPicPr>
        <p:blipFill>
          <a:blip r:embed="rId3"/>
          <a:stretch>
            <a:fillRect/>
          </a:stretch>
        </p:blipFill>
        <p:spPr>
          <a:xfrm>
            <a:off x="549910" y="1196085"/>
            <a:ext cx="4747226" cy="3977047"/>
          </a:xfrm>
          <a:prstGeom prst="rect">
            <a:avLst/>
          </a:prstGeom>
          <a:effectLst>
            <a:outerShdw blurRad="50800" dist="38100" dir="2700000" algn="tl" rotWithShape="0">
              <a:srgbClr val="000000">
                <a:alpha val="43000"/>
              </a:srgbClr>
            </a:outerShdw>
          </a:effectLst>
        </p:spPr>
      </p:pic>
      <p:sp>
        <p:nvSpPr>
          <p:cNvPr id="12" name="Oval 11"/>
          <p:cNvSpPr/>
          <p:nvPr/>
        </p:nvSpPr>
        <p:spPr>
          <a:xfrm>
            <a:off x="517421" y="1757816"/>
            <a:ext cx="444586" cy="3733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5365752" y="3386668"/>
            <a:ext cx="2887134" cy="1477328"/>
          </a:xfrm>
          <a:prstGeom prst="rect">
            <a:avLst/>
          </a:prstGeom>
          <a:noFill/>
        </p:spPr>
        <p:txBody>
          <a:bodyPr wrap="square" rtlCol="0">
            <a:spAutoFit/>
          </a:bodyPr>
          <a:lstStyle/>
          <a:p>
            <a:r>
              <a:rPr lang="en-US" sz="1000" dirty="0" smtClean="0"/>
              <a:t>It’s a good idea to name it according to the theme used and the show it’s for. Most users find that it’s easiest to create an album for each show and use it every day, replacing the images for each new show. But it’s up to you; you can have as many albums as you want.  To help keep your albums organized, you can sort your albums by name or by the dates they were created.</a:t>
            </a:r>
          </a:p>
          <a:p>
            <a:endParaRPr lang="en-US" sz="1000" dirty="0"/>
          </a:p>
        </p:txBody>
      </p:sp>
      <p:sp>
        <p:nvSpPr>
          <p:cNvPr id="18" name="TextBox 17"/>
          <p:cNvSpPr txBox="1"/>
          <p:nvPr/>
        </p:nvSpPr>
        <p:spPr>
          <a:xfrm>
            <a:off x="304800" y="457200"/>
            <a:ext cx="8305800" cy="307777"/>
          </a:xfrm>
          <a:prstGeom prst="rect">
            <a:avLst/>
          </a:prstGeom>
          <a:noFill/>
        </p:spPr>
        <p:txBody>
          <a:bodyPr wrap="square" rtlCol="0">
            <a:spAutoFit/>
          </a:bodyPr>
          <a:lstStyle/>
          <a:p>
            <a:pPr algn="ctr"/>
            <a:r>
              <a:rPr lang="en-US" sz="1400" dirty="0" smtClean="0"/>
              <a:t>Album</a:t>
            </a:r>
            <a:endParaRPr lang="en-US" sz="1400" dirty="0"/>
          </a:p>
        </p:txBody>
      </p:sp>
      <p:pic>
        <p:nvPicPr>
          <p:cNvPr id="19" name="Picture 18"/>
          <p:cNvPicPr>
            <a:picLocks noChangeAspect="1"/>
          </p:cNvPicPr>
          <p:nvPr/>
        </p:nvPicPr>
        <p:blipFill>
          <a:blip r:embed="rId4"/>
          <a:stretch>
            <a:fillRect/>
          </a:stretch>
        </p:blipFill>
        <p:spPr>
          <a:xfrm>
            <a:off x="4041698" y="1638997"/>
            <a:ext cx="3142004" cy="1637603"/>
          </a:xfrm>
          <a:prstGeom prst="rect">
            <a:avLst/>
          </a:prstGeom>
          <a:effectLst>
            <a:outerShdw blurRad="82550" dist="114300" dir="2700000" algn="tl" rotWithShape="0">
              <a:srgbClr val="000000">
                <a:alpha val="43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13</a:t>
            </a:fld>
            <a:endParaRPr lang="en-US" dirty="0"/>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Themed Templates</a:t>
            </a:r>
            <a:endParaRPr lang="en-US" sz="1400" dirty="0"/>
          </a:p>
        </p:txBody>
      </p:sp>
      <p:sp>
        <p:nvSpPr>
          <p:cNvPr id="10" name="TextBox 9"/>
          <p:cNvSpPr txBox="1"/>
          <p:nvPr/>
        </p:nvSpPr>
        <p:spPr>
          <a:xfrm>
            <a:off x="872067" y="872063"/>
            <a:ext cx="6764866" cy="553998"/>
          </a:xfrm>
          <a:prstGeom prst="rect">
            <a:avLst/>
          </a:prstGeom>
          <a:noFill/>
        </p:spPr>
        <p:txBody>
          <a:bodyPr wrap="square" rtlCol="0">
            <a:spAutoFit/>
          </a:bodyPr>
          <a:lstStyle/>
          <a:p>
            <a:r>
              <a:rPr lang="en-US" sz="1000" dirty="0" smtClean="0"/>
              <a:t>Themed Templates are made to showcase a specific subject matter like </a:t>
            </a:r>
            <a:r>
              <a:rPr lang="en-US" sz="1000" i="1" dirty="0" smtClean="0"/>
              <a:t>Weather, Head shots, Birthdays, Facebook,  Twitter,  </a:t>
            </a:r>
            <a:r>
              <a:rPr lang="en-US" sz="1000" dirty="0" smtClean="0"/>
              <a:t>and so on. They help the viewers to understand what they are looking at. Depending on the Service Plan you chose, you will already have 3 to 7 preloaded Albums with themed templates and transitions to start with. </a:t>
            </a:r>
          </a:p>
        </p:txBody>
      </p:sp>
      <p:sp>
        <p:nvSpPr>
          <p:cNvPr id="11" name="TextBox 10"/>
          <p:cNvSpPr txBox="1"/>
          <p:nvPr/>
        </p:nvSpPr>
        <p:spPr>
          <a:xfrm>
            <a:off x="524933" y="3886204"/>
            <a:ext cx="7552267" cy="430887"/>
          </a:xfrm>
          <a:prstGeom prst="rect">
            <a:avLst/>
          </a:prstGeom>
          <a:noFill/>
        </p:spPr>
        <p:txBody>
          <a:bodyPr wrap="square" rtlCol="0">
            <a:spAutoFit/>
          </a:bodyPr>
          <a:lstStyle/>
          <a:p>
            <a:r>
              <a:rPr lang="en-US" sz="1200" b="1" dirty="0" smtClean="0"/>
              <a:t>The Standard Plan</a:t>
            </a:r>
            <a:r>
              <a:rPr lang="en-US" sz="1000" b="1" dirty="0" smtClean="0"/>
              <a:t>: </a:t>
            </a:r>
            <a:r>
              <a:rPr lang="en-US" sz="1000" dirty="0" smtClean="0"/>
              <a:t>Has these 3 Templates: Weather Background with Photo and text, Generic Background with Photo and text, and Birthday Background with Photo and text. The 3 dynamic transitions are 3D Cube, Slide and 3D Blinds.</a:t>
            </a:r>
          </a:p>
        </p:txBody>
      </p:sp>
      <p:pic>
        <p:nvPicPr>
          <p:cNvPr id="16" name="Picture 15"/>
          <p:cNvPicPr>
            <a:picLocks noChangeAspect="1"/>
          </p:cNvPicPr>
          <p:nvPr/>
        </p:nvPicPr>
        <p:blipFill>
          <a:blip r:embed="rId3"/>
          <a:stretch>
            <a:fillRect/>
          </a:stretch>
        </p:blipFill>
        <p:spPr>
          <a:xfrm>
            <a:off x="870119" y="1431717"/>
            <a:ext cx="6752264" cy="1921087"/>
          </a:xfrm>
          <a:prstGeom prst="rect">
            <a:avLst/>
          </a:prstGeom>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4"/>
          <a:stretch>
            <a:fillRect/>
          </a:stretch>
        </p:blipFill>
        <p:spPr>
          <a:xfrm>
            <a:off x="508832" y="4400886"/>
            <a:ext cx="7566927" cy="1500379"/>
          </a:xfrm>
          <a:prstGeom prst="rect">
            <a:avLst/>
          </a:prstGeom>
          <a:effectLst>
            <a:outerShdw blurRad="50800" dist="38100" dir="2700000" algn="tl" rotWithShape="0">
              <a:srgbClr val="000000">
                <a:alpha val="43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75740" y="1546690"/>
            <a:ext cx="7456932" cy="4645152"/>
          </a:xfrm>
          <a:prstGeom prst="rect">
            <a:avLst/>
          </a:prstGeom>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E79F07B2-D8D8-A04B-9FC0-209F0DB300D2}" type="slidenum">
              <a:rPr lang="en-US" smtClean="0"/>
              <a:pPr/>
              <a:t>14</a:t>
            </a:fld>
            <a:endParaRPr lang="en-US" dirty="0"/>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Themed Templates</a:t>
            </a:r>
            <a:endParaRPr lang="en-US" sz="1400" dirty="0"/>
          </a:p>
        </p:txBody>
      </p:sp>
      <p:sp>
        <p:nvSpPr>
          <p:cNvPr id="10" name="TextBox 9"/>
          <p:cNvSpPr txBox="1"/>
          <p:nvPr/>
        </p:nvSpPr>
        <p:spPr>
          <a:xfrm>
            <a:off x="304800" y="855133"/>
            <a:ext cx="8381999" cy="584776"/>
          </a:xfrm>
          <a:prstGeom prst="rect">
            <a:avLst/>
          </a:prstGeom>
          <a:noFill/>
        </p:spPr>
        <p:txBody>
          <a:bodyPr wrap="square" rtlCol="0">
            <a:spAutoFit/>
          </a:bodyPr>
          <a:lstStyle/>
          <a:p>
            <a:r>
              <a:rPr lang="en-US" sz="1200" b="1" dirty="0" smtClean="0"/>
              <a:t>The Advanced Plan: </a:t>
            </a:r>
            <a:r>
              <a:rPr lang="en-US" sz="1000" dirty="0" smtClean="0"/>
              <a:t>Has these 7 Templates: Weather Background with Photo and text, Generic Background with Photo and text , Birthday Background with Photo and text, Celebrity Birthday Background with Photo and text,  Headshot Background with Photo and Text, Facebook Background with Text Only, and Twitter Background  with Text Only. The 6 dynamic transitions  are 3D Cube, Slide ,Page Turn, 3DBars, Concentric, and 3D Blinds.</a:t>
            </a:r>
            <a:endParaRPr lang="en-US" sz="1000" dirty="0"/>
          </a:p>
        </p:txBody>
      </p:sp>
      <p:sp>
        <p:nvSpPr>
          <p:cNvPr id="11" name="TextBox 10"/>
          <p:cNvSpPr txBox="1"/>
          <p:nvPr/>
        </p:nvSpPr>
        <p:spPr>
          <a:xfrm>
            <a:off x="3098805" y="4742990"/>
            <a:ext cx="4563533" cy="707886"/>
          </a:xfrm>
          <a:prstGeom prst="rect">
            <a:avLst/>
          </a:prstGeom>
          <a:noFill/>
        </p:spPr>
        <p:txBody>
          <a:bodyPr wrap="square" rtlCol="0">
            <a:spAutoFit/>
          </a:bodyPr>
          <a:lstStyle/>
          <a:p>
            <a:r>
              <a:rPr lang="en-US" sz="1000" dirty="0" smtClean="0"/>
              <a:t>Pixelbling can customize a themed template with background animation or still image that reflects the style guide of your news station or business. You can send us the backgrounds, or our designers can make one for you. Just send us your request at </a:t>
            </a:r>
            <a:r>
              <a:rPr lang="en-US" sz="1000" u="sng" dirty="0" smtClean="0">
                <a:hlinkClick r:id="rId4"/>
              </a:rPr>
              <a:t>info@pixelbling.com</a:t>
            </a:r>
            <a:r>
              <a:rPr lang="en-US" sz="1000" dirty="0" smtClean="0"/>
              <a:t> , </a:t>
            </a:r>
            <a:r>
              <a:rPr lang="en-US" sz="1000" dirty="0" smtClean="0">
                <a:hlinkClick r:id="rId5"/>
              </a:rPr>
              <a:t>support@pixelbling.com</a:t>
            </a:r>
            <a:r>
              <a:rPr lang="en-US" sz="1000" dirty="0" smtClean="0"/>
              <a:t> or use the Submit Request page. </a:t>
            </a:r>
            <a:endParaRPr lang="en-US" sz="1000"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15</a:t>
            </a:fld>
            <a:endParaRPr lang="en-US" dirty="0"/>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Add Images to Album</a:t>
            </a:r>
            <a:endParaRPr lang="en-US" sz="1400" dirty="0"/>
          </a:p>
        </p:txBody>
      </p:sp>
      <p:sp>
        <p:nvSpPr>
          <p:cNvPr id="10" name="TextBox 9"/>
          <p:cNvSpPr txBox="1"/>
          <p:nvPr/>
        </p:nvSpPr>
        <p:spPr>
          <a:xfrm>
            <a:off x="1507067" y="1049865"/>
            <a:ext cx="5825066" cy="400110"/>
          </a:xfrm>
          <a:prstGeom prst="rect">
            <a:avLst/>
          </a:prstGeom>
          <a:noFill/>
        </p:spPr>
        <p:txBody>
          <a:bodyPr wrap="square" rtlCol="0">
            <a:spAutoFit/>
          </a:bodyPr>
          <a:lstStyle/>
          <a:p>
            <a:r>
              <a:rPr lang="en-US" sz="1000" dirty="0" smtClean="0"/>
              <a:t>To add images to your album, you can either select your album from the Dashboard and click the Add Image icon to get to the Image Library, or you can click on Image Library at the top of the page.</a:t>
            </a:r>
            <a:endParaRPr lang="en-US" sz="1000" dirty="0"/>
          </a:p>
        </p:txBody>
      </p:sp>
      <p:pic>
        <p:nvPicPr>
          <p:cNvPr id="12" name="Picture 11"/>
          <p:cNvPicPr>
            <a:picLocks noChangeAspect="1"/>
          </p:cNvPicPr>
          <p:nvPr/>
        </p:nvPicPr>
        <p:blipFill>
          <a:blip r:embed="rId3"/>
          <a:stretch>
            <a:fillRect/>
          </a:stretch>
        </p:blipFill>
        <p:spPr>
          <a:xfrm>
            <a:off x="1567736" y="1514855"/>
            <a:ext cx="5738996" cy="4564211"/>
          </a:xfrm>
          <a:prstGeom prst="rect">
            <a:avLst/>
          </a:prstGeom>
          <a:effectLst>
            <a:outerShdw blurRad="50800" dist="38100" dir="2700000" algn="tl" rotWithShape="0">
              <a:srgbClr val="000000">
                <a:alpha val="43000"/>
              </a:srgbClr>
            </a:outerShdw>
          </a:effectLst>
        </p:spPr>
      </p:pic>
      <p:sp>
        <p:nvSpPr>
          <p:cNvPr id="13" name="Oval 12"/>
          <p:cNvSpPr/>
          <p:nvPr/>
        </p:nvSpPr>
        <p:spPr>
          <a:xfrm>
            <a:off x="1499553" y="3635233"/>
            <a:ext cx="569455" cy="46356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2465845" y="1697075"/>
            <a:ext cx="689012" cy="3723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16</a:t>
            </a:fld>
            <a:endParaRPr lang="en-US" dirty="0"/>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0" name="TextBox 9"/>
          <p:cNvSpPr txBox="1"/>
          <p:nvPr/>
        </p:nvSpPr>
        <p:spPr>
          <a:xfrm>
            <a:off x="389468" y="889000"/>
            <a:ext cx="4809066" cy="553998"/>
          </a:xfrm>
          <a:prstGeom prst="rect">
            <a:avLst/>
          </a:prstGeom>
          <a:noFill/>
        </p:spPr>
        <p:txBody>
          <a:bodyPr wrap="square" rtlCol="0">
            <a:spAutoFit/>
          </a:bodyPr>
          <a:lstStyle/>
          <a:p>
            <a:r>
              <a:rPr lang="en-US" sz="1000" dirty="0" smtClean="0"/>
              <a:t>In the Image Library, select a handful of images. Select the Album you created from the drop down menu. As you create more albums you will see them in the drop down. Then click the “Add images to Album” icon.</a:t>
            </a:r>
            <a:endParaRPr lang="en-US" sz="1000" dirty="0"/>
          </a:p>
        </p:txBody>
      </p:sp>
      <p:sp>
        <p:nvSpPr>
          <p:cNvPr id="11" name="TextBox 10"/>
          <p:cNvSpPr txBox="1"/>
          <p:nvPr/>
        </p:nvSpPr>
        <p:spPr>
          <a:xfrm>
            <a:off x="304800" y="457200"/>
            <a:ext cx="8305800" cy="307777"/>
          </a:xfrm>
          <a:prstGeom prst="rect">
            <a:avLst/>
          </a:prstGeom>
          <a:noFill/>
        </p:spPr>
        <p:txBody>
          <a:bodyPr wrap="square" rtlCol="0">
            <a:spAutoFit/>
          </a:bodyPr>
          <a:lstStyle/>
          <a:p>
            <a:pPr algn="ctr"/>
            <a:r>
              <a:rPr lang="en-US" sz="1400" dirty="0" smtClean="0"/>
              <a:t>Add Images to Album</a:t>
            </a:r>
            <a:endParaRPr lang="en-US" sz="1400" dirty="0"/>
          </a:p>
        </p:txBody>
      </p:sp>
      <p:sp>
        <p:nvSpPr>
          <p:cNvPr id="13" name="TextBox 12"/>
          <p:cNvSpPr txBox="1"/>
          <p:nvPr/>
        </p:nvSpPr>
        <p:spPr>
          <a:xfrm>
            <a:off x="4715931" y="1481674"/>
            <a:ext cx="3462867" cy="1169551"/>
          </a:xfrm>
          <a:prstGeom prst="rect">
            <a:avLst/>
          </a:prstGeom>
          <a:noFill/>
        </p:spPr>
        <p:txBody>
          <a:bodyPr wrap="square" rtlCol="0">
            <a:spAutoFit/>
          </a:bodyPr>
          <a:lstStyle/>
          <a:p>
            <a:r>
              <a:rPr lang="en-US" sz="1000" dirty="0" smtClean="0"/>
              <a:t>You will then be sent to a “Crop Slide Page” where you will need to crop each image so that the images will work with the dynamic transitions. You can scale the crop region proportionately. Once you’re happy with your selection, click Crop and go onto the next image. You will ALWAYS be prompted to crop each image upon adding it to an album, so that it will be compatible with the dynamic transitions.</a:t>
            </a:r>
            <a:endParaRPr lang="en-US" sz="1000" dirty="0"/>
          </a:p>
        </p:txBody>
      </p:sp>
      <p:grpSp>
        <p:nvGrpSpPr>
          <p:cNvPr id="23" name="Group 22"/>
          <p:cNvGrpSpPr/>
          <p:nvPr/>
        </p:nvGrpSpPr>
        <p:grpSpPr>
          <a:xfrm>
            <a:off x="384387" y="1447122"/>
            <a:ext cx="4289213" cy="3556678"/>
            <a:chOff x="384387" y="1447122"/>
            <a:chExt cx="4289213" cy="3556678"/>
          </a:xfrm>
        </p:grpSpPr>
        <p:pic>
          <p:nvPicPr>
            <p:cNvPr id="16" name="Picture 15"/>
            <p:cNvPicPr>
              <a:picLocks noChangeAspect="1"/>
            </p:cNvPicPr>
            <p:nvPr/>
          </p:nvPicPr>
          <p:blipFill>
            <a:blip r:embed="rId3"/>
            <a:stretch>
              <a:fillRect/>
            </a:stretch>
          </p:blipFill>
          <p:spPr>
            <a:xfrm>
              <a:off x="384387" y="1447122"/>
              <a:ext cx="4289213" cy="3556678"/>
            </a:xfrm>
            <a:prstGeom prst="rect">
              <a:avLst/>
            </a:prstGeom>
            <a:effectLst>
              <a:outerShdw blurRad="50800" dist="38100" dir="2700000" algn="tl" rotWithShape="0">
                <a:srgbClr val="000000">
                  <a:alpha val="43000"/>
                </a:srgbClr>
              </a:outerShdw>
            </a:effectLst>
          </p:spPr>
        </p:pic>
        <p:sp>
          <p:nvSpPr>
            <p:cNvPr id="14" name="Oval 13"/>
            <p:cNvSpPr/>
            <p:nvPr/>
          </p:nvSpPr>
          <p:spPr>
            <a:xfrm>
              <a:off x="830836" y="2015565"/>
              <a:ext cx="277159" cy="25363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0" name="Picture 19"/>
          <p:cNvPicPr>
            <a:picLocks noChangeAspect="1"/>
          </p:cNvPicPr>
          <p:nvPr/>
        </p:nvPicPr>
        <p:blipFill>
          <a:blip r:embed="rId4"/>
          <a:stretch>
            <a:fillRect/>
          </a:stretch>
        </p:blipFill>
        <p:spPr>
          <a:xfrm>
            <a:off x="3444833" y="2637032"/>
            <a:ext cx="4530767" cy="3785372"/>
          </a:xfrm>
          <a:prstGeom prst="rect">
            <a:avLst/>
          </a:prstGeom>
          <a:effectLst>
            <a:outerShdw blurRad="95250" dist="165100" dir="2700000" algn="tl" rotWithShape="0">
              <a:srgbClr val="000000">
                <a:alpha val="43000"/>
              </a:srgbClr>
            </a:outerShdw>
          </a:effectLst>
        </p:spPr>
      </p:pic>
      <p:sp>
        <p:nvSpPr>
          <p:cNvPr id="21" name="Oval 20"/>
          <p:cNvSpPr/>
          <p:nvPr/>
        </p:nvSpPr>
        <p:spPr>
          <a:xfrm>
            <a:off x="3387769" y="6138831"/>
            <a:ext cx="439165" cy="40188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17</a:t>
            </a:fld>
            <a:endParaRPr lang="en-US" dirty="0"/>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Dashboard</a:t>
            </a:r>
            <a:endParaRPr lang="en-US" sz="1400" dirty="0"/>
          </a:p>
        </p:txBody>
      </p:sp>
      <p:sp>
        <p:nvSpPr>
          <p:cNvPr id="10" name="TextBox 9"/>
          <p:cNvSpPr txBox="1"/>
          <p:nvPr/>
        </p:nvSpPr>
        <p:spPr>
          <a:xfrm>
            <a:off x="414868" y="812807"/>
            <a:ext cx="3251198" cy="1015663"/>
          </a:xfrm>
          <a:prstGeom prst="rect">
            <a:avLst/>
          </a:prstGeom>
          <a:noFill/>
        </p:spPr>
        <p:txBody>
          <a:bodyPr wrap="square" rtlCol="0">
            <a:spAutoFit/>
          </a:bodyPr>
          <a:lstStyle/>
          <a:p>
            <a:r>
              <a:rPr lang="en-US" sz="1000" dirty="0" smtClean="0"/>
              <a:t>The Dashboard is where you keep track of your albums, edit the slides within them, preview them with the transitions, and play them in Fullscreen Mode for On-Air broadcast. To get to the dashboard from any other page, click Dashboard. The Dashboard is made of three sections: </a:t>
            </a:r>
            <a:r>
              <a:rPr lang="en-US" sz="1000" b="1" dirty="0" smtClean="0"/>
              <a:t>Albums, Slides</a:t>
            </a:r>
            <a:r>
              <a:rPr lang="en-US" sz="1000" dirty="0" smtClean="0"/>
              <a:t>, and </a:t>
            </a:r>
            <a:r>
              <a:rPr lang="en-US" sz="1000" b="1" dirty="0" smtClean="0"/>
              <a:t>Preview</a:t>
            </a:r>
            <a:r>
              <a:rPr lang="en-US" sz="1000" dirty="0" smtClean="0"/>
              <a:t>. </a:t>
            </a:r>
            <a:endParaRPr lang="en-US" sz="1000" dirty="0"/>
          </a:p>
        </p:txBody>
      </p:sp>
      <p:pic>
        <p:nvPicPr>
          <p:cNvPr id="15" name="Picture 14"/>
          <p:cNvPicPr>
            <a:picLocks noChangeAspect="1"/>
          </p:cNvPicPr>
          <p:nvPr/>
        </p:nvPicPr>
        <p:blipFill>
          <a:blip r:embed="rId3"/>
          <a:stretch>
            <a:fillRect/>
          </a:stretch>
        </p:blipFill>
        <p:spPr>
          <a:xfrm>
            <a:off x="4275667" y="788746"/>
            <a:ext cx="3809254" cy="5781387"/>
          </a:xfrm>
          <a:prstGeom prst="rect">
            <a:avLst/>
          </a:prstGeom>
          <a:effectLst>
            <a:outerShdw blurRad="50800" dist="38100" dir="2700000" algn="tl" rotWithShape="0">
              <a:srgbClr val="000000">
                <a:alpha val="43000"/>
              </a:srgbClr>
            </a:outerShdw>
          </a:effectLst>
        </p:spPr>
      </p:pic>
      <p:sp>
        <p:nvSpPr>
          <p:cNvPr id="16" name="Oval 15"/>
          <p:cNvSpPr/>
          <p:nvPr/>
        </p:nvSpPr>
        <p:spPr>
          <a:xfrm>
            <a:off x="4471503" y="906432"/>
            <a:ext cx="439165" cy="30430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Left Bracket 16"/>
          <p:cNvSpPr/>
          <p:nvPr/>
        </p:nvSpPr>
        <p:spPr>
          <a:xfrm>
            <a:off x="4021667" y="1032933"/>
            <a:ext cx="169334" cy="1092200"/>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 name="Left Bracket 17"/>
          <p:cNvSpPr/>
          <p:nvPr/>
        </p:nvSpPr>
        <p:spPr>
          <a:xfrm>
            <a:off x="4030133" y="2328331"/>
            <a:ext cx="186266" cy="1524001"/>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9" name="Left Bracket 18"/>
          <p:cNvSpPr/>
          <p:nvPr/>
        </p:nvSpPr>
        <p:spPr>
          <a:xfrm>
            <a:off x="4038600" y="4064000"/>
            <a:ext cx="211666" cy="2463800"/>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1" name="TextBox 20"/>
          <p:cNvSpPr txBox="1"/>
          <p:nvPr/>
        </p:nvSpPr>
        <p:spPr>
          <a:xfrm rot="16200000">
            <a:off x="3445934" y="1473201"/>
            <a:ext cx="889000" cy="246221"/>
          </a:xfrm>
          <a:prstGeom prst="rect">
            <a:avLst/>
          </a:prstGeom>
          <a:noFill/>
        </p:spPr>
        <p:txBody>
          <a:bodyPr wrap="square" rtlCol="0">
            <a:spAutoFit/>
          </a:bodyPr>
          <a:lstStyle/>
          <a:p>
            <a:pPr algn="ctr"/>
            <a:r>
              <a:rPr lang="en-US" sz="1000" dirty="0" smtClean="0"/>
              <a:t>Albums</a:t>
            </a:r>
            <a:endParaRPr lang="en-US" sz="1000" dirty="0"/>
          </a:p>
        </p:txBody>
      </p:sp>
      <p:sp>
        <p:nvSpPr>
          <p:cNvPr id="22" name="TextBox 21"/>
          <p:cNvSpPr txBox="1"/>
          <p:nvPr/>
        </p:nvSpPr>
        <p:spPr>
          <a:xfrm rot="16200000">
            <a:off x="3445935" y="2921001"/>
            <a:ext cx="889000" cy="246221"/>
          </a:xfrm>
          <a:prstGeom prst="rect">
            <a:avLst/>
          </a:prstGeom>
          <a:noFill/>
        </p:spPr>
        <p:txBody>
          <a:bodyPr wrap="square" rtlCol="0">
            <a:spAutoFit/>
          </a:bodyPr>
          <a:lstStyle/>
          <a:p>
            <a:pPr algn="ctr"/>
            <a:r>
              <a:rPr lang="en-US" sz="1000" dirty="0" smtClean="0"/>
              <a:t>Slides</a:t>
            </a:r>
            <a:endParaRPr lang="en-US" sz="1000" dirty="0"/>
          </a:p>
        </p:txBody>
      </p:sp>
      <p:sp>
        <p:nvSpPr>
          <p:cNvPr id="23" name="TextBox 22"/>
          <p:cNvSpPr txBox="1"/>
          <p:nvPr/>
        </p:nvSpPr>
        <p:spPr>
          <a:xfrm rot="16200000">
            <a:off x="3445935" y="5156203"/>
            <a:ext cx="889000" cy="246221"/>
          </a:xfrm>
          <a:prstGeom prst="rect">
            <a:avLst/>
          </a:prstGeom>
          <a:noFill/>
        </p:spPr>
        <p:txBody>
          <a:bodyPr wrap="square" rtlCol="0">
            <a:spAutoFit/>
          </a:bodyPr>
          <a:lstStyle/>
          <a:p>
            <a:pPr algn="ctr"/>
            <a:r>
              <a:rPr lang="en-US" sz="1000" dirty="0" smtClean="0"/>
              <a:t>Preview</a:t>
            </a:r>
            <a:endParaRPr lang="en-US" sz="1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18</a:t>
            </a:fld>
            <a:endParaRPr lang="en-US" dirty="0"/>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0" name="TextBox 9"/>
          <p:cNvSpPr txBox="1"/>
          <p:nvPr/>
        </p:nvSpPr>
        <p:spPr>
          <a:xfrm>
            <a:off x="304800" y="457200"/>
            <a:ext cx="8305800" cy="307777"/>
          </a:xfrm>
          <a:prstGeom prst="rect">
            <a:avLst/>
          </a:prstGeom>
          <a:noFill/>
        </p:spPr>
        <p:txBody>
          <a:bodyPr wrap="square" rtlCol="0">
            <a:spAutoFit/>
          </a:bodyPr>
          <a:lstStyle/>
          <a:p>
            <a:pPr algn="ctr"/>
            <a:r>
              <a:rPr lang="en-US" sz="1400" dirty="0" smtClean="0"/>
              <a:t>Dashboard</a:t>
            </a:r>
            <a:endParaRPr lang="en-US" sz="1400" dirty="0"/>
          </a:p>
        </p:txBody>
      </p:sp>
      <p:sp>
        <p:nvSpPr>
          <p:cNvPr id="13" name="TextBox 12"/>
          <p:cNvSpPr txBox="1"/>
          <p:nvPr/>
        </p:nvSpPr>
        <p:spPr>
          <a:xfrm>
            <a:off x="550335" y="1016009"/>
            <a:ext cx="2963334" cy="707886"/>
          </a:xfrm>
          <a:prstGeom prst="rect">
            <a:avLst/>
          </a:prstGeom>
          <a:noFill/>
        </p:spPr>
        <p:txBody>
          <a:bodyPr wrap="square" rtlCol="0">
            <a:spAutoFit/>
          </a:bodyPr>
          <a:lstStyle/>
          <a:p>
            <a:r>
              <a:rPr lang="en-US" sz="1000" dirty="0" smtClean="0"/>
              <a:t>To edit the slides in an Album, look in the Albums section and select the album you want to work on. Once you select an </a:t>
            </a:r>
            <a:r>
              <a:rPr lang="en-US" sz="1000" b="1" dirty="0" smtClean="0"/>
              <a:t>Album</a:t>
            </a:r>
            <a:r>
              <a:rPr lang="en-US" sz="1000" dirty="0" smtClean="0"/>
              <a:t>, you will notice all the display in the </a:t>
            </a:r>
            <a:r>
              <a:rPr lang="en-US" sz="1000" b="1" dirty="0" smtClean="0"/>
              <a:t>Slides </a:t>
            </a:r>
            <a:r>
              <a:rPr lang="en-US" sz="1000" dirty="0" smtClean="0"/>
              <a:t>section and </a:t>
            </a:r>
            <a:r>
              <a:rPr lang="en-US" sz="1000" b="1" dirty="0" smtClean="0"/>
              <a:t>Preview </a:t>
            </a:r>
            <a:r>
              <a:rPr lang="en-US" sz="1000" dirty="0" smtClean="0"/>
              <a:t>section. </a:t>
            </a:r>
            <a:endParaRPr lang="en-US" sz="1000" dirty="0"/>
          </a:p>
        </p:txBody>
      </p:sp>
      <p:pic>
        <p:nvPicPr>
          <p:cNvPr id="14" name="Picture 13"/>
          <p:cNvPicPr>
            <a:picLocks noChangeAspect="1"/>
          </p:cNvPicPr>
          <p:nvPr/>
        </p:nvPicPr>
        <p:blipFill>
          <a:blip r:embed="rId3"/>
          <a:stretch>
            <a:fillRect/>
          </a:stretch>
        </p:blipFill>
        <p:spPr>
          <a:xfrm>
            <a:off x="4256192" y="848953"/>
            <a:ext cx="3829473" cy="5812074"/>
          </a:xfrm>
          <a:prstGeom prst="rect">
            <a:avLst/>
          </a:prstGeom>
          <a:effectLst>
            <a:outerShdw blurRad="50800" dist="38100" dir="2700000" algn="tl" rotWithShape="0">
              <a:srgbClr val="000000">
                <a:alpha val="43000"/>
              </a:srgbClr>
            </a:outerShdw>
          </a:effectLst>
        </p:spPr>
      </p:pic>
      <p:sp>
        <p:nvSpPr>
          <p:cNvPr id="15" name="Oval 14"/>
          <p:cNvSpPr/>
          <p:nvPr/>
        </p:nvSpPr>
        <p:spPr>
          <a:xfrm>
            <a:off x="5081102" y="1549898"/>
            <a:ext cx="506897" cy="46516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4657768" y="2540498"/>
            <a:ext cx="718565" cy="42283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567268" y="2463808"/>
            <a:ext cx="2963334" cy="1323439"/>
          </a:xfrm>
          <a:prstGeom prst="rect">
            <a:avLst/>
          </a:prstGeom>
          <a:noFill/>
        </p:spPr>
        <p:txBody>
          <a:bodyPr wrap="square" rtlCol="0">
            <a:spAutoFit/>
          </a:bodyPr>
          <a:lstStyle/>
          <a:p>
            <a:r>
              <a:rPr lang="en-US" sz="1000" dirty="0" smtClean="0"/>
              <a:t>You can enter a title and description for each slide with the two text fields. Be sure to click the</a:t>
            </a:r>
          </a:p>
          <a:p>
            <a:r>
              <a:rPr lang="en-US" sz="1000" dirty="0" smtClean="0"/>
              <a:t>save icon. </a:t>
            </a:r>
          </a:p>
          <a:p>
            <a:endParaRPr lang="en-US" sz="1000" dirty="0" smtClean="0"/>
          </a:p>
          <a:p>
            <a:r>
              <a:rPr lang="en-US" sz="1000" dirty="0" smtClean="0"/>
              <a:t>If you want to edit an image, click the image to open the Image Editor. When you are finished editing your slides, be sure to click the blue save icon, or your edits will be lost.  </a:t>
            </a:r>
            <a:endParaRPr lang="en-US" sz="1000" dirty="0"/>
          </a:p>
        </p:txBody>
      </p:sp>
      <p:sp>
        <p:nvSpPr>
          <p:cNvPr id="18" name="Oval 17"/>
          <p:cNvSpPr/>
          <p:nvPr/>
        </p:nvSpPr>
        <p:spPr>
          <a:xfrm>
            <a:off x="4319103" y="2989232"/>
            <a:ext cx="422230" cy="380501"/>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4"/>
          <a:stretch>
            <a:fillRect/>
          </a:stretch>
        </p:blipFill>
        <p:spPr>
          <a:xfrm>
            <a:off x="2671232" y="3657598"/>
            <a:ext cx="2173297" cy="1518751"/>
          </a:xfrm>
          <a:prstGeom prst="rect">
            <a:avLst/>
          </a:prstGeom>
          <a:effectLst>
            <a:outerShdw blurRad="95250" dist="114300" dir="2700000" algn="tl" rotWithShape="0">
              <a:srgbClr val="000000">
                <a:alpha val="43000"/>
              </a:srgbClr>
            </a:outerShdw>
          </a:effectLst>
        </p:spPr>
      </p:pic>
      <p:cxnSp>
        <p:nvCxnSpPr>
          <p:cNvPr id="21" name="Straight Arrow Connector 20"/>
          <p:cNvCxnSpPr>
            <a:stCxn id="18" idx="3"/>
          </p:cNvCxnSpPr>
          <p:nvPr/>
        </p:nvCxnSpPr>
        <p:spPr>
          <a:xfrm rot="5400000">
            <a:off x="3889807" y="3327336"/>
            <a:ext cx="504457" cy="4778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6825236" y="2269067"/>
            <a:ext cx="379897" cy="330199"/>
          </a:xfrm>
          <a:prstGeom prst="ellipse">
            <a:avLst/>
          </a:prstGeom>
          <a:noFill/>
          <a:ln w="28575">
            <a:solidFill>
              <a:srgbClr val="FF0000"/>
            </a:solidFill>
          </a:ln>
          <a:effectLst>
            <a:glow rad="76200">
              <a:srgbClr val="FFFF00">
                <a:alpha val="5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a:blip r:embed="rId5"/>
          <a:stretch>
            <a:fillRect/>
          </a:stretch>
        </p:blipFill>
        <p:spPr>
          <a:xfrm>
            <a:off x="1249265" y="2837095"/>
            <a:ext cx="214707" cy="202438"/>
          </a:xfrm>
          <a:prstGeom prst="rect">
            <a:avLst/>
          </a:prstGeom>
          <a:effectLst>
            <a:outerShdw blurRad="50800" dist="38100" dir="2700000" algn="tl" rotWithShape="0">
              <a:srgbClr val="000000">
                <a:alpha val="43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2" name="Group 21"/>
          <p:cNvGrpSpPr/>
          <p:nvPr/>
        </p:nvGrpSpPr>
        <p:grpSpPr>
          <a:xfrm>
            <a:off x="3767323" y="788746"/>
            <a:ext cx="4317598" cy="5781387"/>
            <a:chOff x="3767323" y="788746"/>
            <a:chExt cx="4317598" cy="5781387"/>
          </a:xfrm>
        </p:grpSpPr>
        <p:pic>
          <p:nvPicPr>
            <p:cNvPr id="12" name="Picture 11"/>
            <p:cNvPicPr>
              <a:picLocks noChangeAspect="1"/>
            </p:cNvPicPr>
            <p:nvPr/>
          </p:nvPicPr>
          <p:blipFill>
            <a:blip r:embed="rId2"/>
            <a:stretch>
              <a:fillRect/>
            </a:stretch>
          </p:blipFill>
          <p:spPr>
            <a:xfrm>
              <a:off x="4275667" y="788746"/>
              <a:ext cx="3809254" cy="5781387"/>
            </a:xfrm>
            <a:prstGeom prst="rect">
              <a:avLst/>
            </a:prstGeom>
            <a:effectLst>
              <a:outerShdw blurRad="50800" dist="38100" dir="2700000" algn="tl" rotWithShape="0">
                <a:srgbClr val="000000">
                  <a:alpha val="43000"/>
                </a:srgbClr>
              </a:outerShdw>
            </a:effectLst>
          </p:spPr>
        </p:pic>
        <p:sp>
          <p:nvSpPr>
            <p:cNvPr id="14" name="Left Bracket 13"/>
            <p:cNvSpPr/>
            <p:nvPr/>
          </p:nvSpPr>
          <p:spPr>
            <a:xfrm>
              <a:off x="4021667" y="1032933"/>
              <a:ext cx="169334" cy="109220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5" name="Left Bracket 14"/>
            <p:cNvSpPr/>
            <p:nvPr/>
          </p:nvSpPr>
          <p:spPr>
            <a:xfrm>
              <a:off x="4030133" y="2328331"/>
              <a:ext cx="186266" cy="1524001"/>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 name="TextBox 16"/>
            <p:cNvSpPr txBox="1"/>
            <p:nvPr/>
          </p:nvSpPr>
          <p:spPr>
            <a:xfrm rot="16200000">
              <a:off x="3445934" y="1473201"/>
              <a:ext cx="889000" cy="246221"/>
            </a:xfrm>
            <a:prstGeom prst="rect">
              <a:avLst/>
            </a:prstGeom>
            <a:noFill/>
          </p:spPr>
          <p:txBody>
            <a:bodyPr wrap="square" rtlCol="0">
              <a:spAutoFit/>
            </a:bodyPr>
            <a:lstStyle/>
            <a:p>
              <a:pPr algn="ctr"/>
              <a:r>
                <a:rPr lang="en-US" sz="1000" dirty="0" smtClean="0"/>
                <a:t>Albums</a:t>
              </a:r>
              <a:endParaRPr lang="en-US" sz="1000" dirty="0"/>
            </a:p>
          </p:txBody>
        </p:sp>
        <p:sp>
          <p:nvSpPr>
            <p:cNvPr id="18" name="TextBox 17"/>
            <p:cNvSpPr txBox="1"/>
            <p:nvPr/>
          </p:nvSpPr>
          <p:spPr>
            <a:xfrm rot="16200000">
              <a:off x="3445935" y="2921001"/>
              <a:ext cx="889000" cy="246221"/>
            </a:xfrm>
            <a:prstGeom prst="rect">
              <a:avLst/>
            </a:prstGeom>
            <a:noFill/>
          </p:spPr>
          <p:txBody>
            <a:bodyPr wrap="square" rtlCol="0">
              <a:spAutoFit/>
            </a:bodyPr>
            <a:lstStyle/>
            <a:p>
              <a:pPr algn="ctr"/>
              <a:r>
                <a:rPr lang="en-US" sz="1000" dirty="0" smtClean="0"/>
                <a:t>Slides</a:t>
              </a:r>
              <a:endParaRPr lang="en-US" sz="1000" dirty="0"/>
            </a:p>
          </p:txBody>
        </p:sp>
      </p:grpSp>
      <p:sp>
        <p:nvSpPr>
          <p:cNvPr id="4" name="Slide Number Placeholder 3"/>
          <p:cNvSpPr>
            <a:spLocks noGrp="1"/>
          </p:cNvSpPr>
          <p:nvPr>
            <p:ph type="sldNum" sz="quarter" idx="12"/>
          </p:nvPr>
        </p:nvSpPr>
        <p:spPr/>
        <p:txBody>
          <a:bodyPr/>
          <a:lstStyle/>
          <a:p>
            <a:fld id="{E79F07B2-D8D8-A04B-9FC0-209F0DB300D2}" type="slidenum">
              <a:rPr lang="en-US" smtClean="0"/>
              <a:pPr/>
              <a:t>19</a:t>
            </a:fld>
            <a:endParaRPr lang="en-US" dirty="0"/>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Dashboard</a:t>
            </a:r>
            <a:endParaRPr lang="en-US" sz="1400" dirty="0"/>
          </a:p>
        </p:txBody>
      </p:sp>
      <p:sp>
        <p:nvSpPr>
          <p:cNvPr id="10" name="TextBox 9"/>
          <p:cNvSpPr txBox="1"/>
          <p:nvPr/>
        </p:nvSpPr>
        <p:spPr>
          <a:xfrm>
            <a:off x="728134" y="4199467"/>
            <a:ext cx="2683934" cy="2246769"/>
          </a:xfrm>
          <a:prstGeom prst="rect">
            <a:avLst/>
          </a:prstGeom>
          <a:noFill/>
        </p:spPr>
        <p:txBody>
          <a:bodyPr wrap="square" rtlCol="0">
            <a:spAutoFit/>
          </a:bodyPr>
          <a:lstStyle/>
          <a:p>
            <a:r>
              <a:rPr lang="en-US" sz="1000" dirty="0" smtClean="0"/>
              <a:t>Below the Slides section is the </a:t>
            </a:r>
            <a:r>
              <a:rPr lang="en-US" sz="1000" b="1" dirty="0" smtClean="0"/>
              <a:t>Preview </a:t>
            </a:r>
            <a:r>
              <a:rPr lang="en-US" sz="1000" dirty="0" smtClean="0"/>
              <a:t>section. This is where you can preview your Albums you build and edit. You can select different transitions to play between your slides. Once you have selected the transitions you want, make sure to hit the Save button.</a:t>
            </a:r>
          </a:p>
          <a:p>
            <a:endParaRPr lang="en-US" sz="1000" dirty="0" smtClean="0"/>
          </a:p>
          <a:p>
            <a:endParaRPr lang="en-US" sz="1000" dirty="0" smtClean="0"/>
          </a:p>
          <a:p>
            <a:endParaRPr lang="en-US" sz="1000" dirty="0" smtClean="0"/>
          </a:p>
          <a:p>
            <a:r>
              <a:rPr lang="en-US" sz="1000" dirty="0" smtClean="0"/>
              <a:t>The Previous and Next buttons will advance the slides. When all your slides are prepped and ready to broadcast, simply hit the Fullscreen button. </a:t>
            </a:r>
          </a:p>
          <a:p>
            <a:r>
              <a:rPr lang="en-US" sz="1000" dirty="0" smtClean="0"/>
              <a:t> </a:t>
            </a:r>
            <a:endParaRPr lang="en-US" sz="1000" dirty="0"/>
          </a:p>
        </p:txBody>
      </p:sp>
      <p:sp>
        <p:nvSpPr>
          <p:cNvPr id="13" name="Oval 12"/>
          <p:cNvSpPr/>
          <p:nvPr/>
        </p:nvSpPr>
        <p:spPr>
          <a:xfrm>
            <a:off x="4377267" y="6214533"/>
            <a:ext cx="838200" cy="38946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Left Bracket 15"/>
          <p:cNvSpPr/>
          <p:nvPr/>
        </p:nvSpPr>
        <p:spPr>
          <a:xfrm>
            <a:off x="4038600" y="4064000"/>
            <a:ext cx="211666" cy="2463800"/>
          </a:xfrm>
          <a:prstGeom prst="lef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9" name="TextBox 18"/>
          <p:cNvSpPr txBox="1"/>
          <p:nvPr/>
        </p:nvSpPr>
        <p:spPr>
          <a:xfrm rot="16200000">
            <a:off x="3445935" y="5156203"/>
            <a:ext cx="889000" cy="246221"/>
          </a:xfrm>
          <a:prstGeom prst="rect">
            <a:avLst/>
          </a:prstGeom>
          <a:noFill/>
        </p:spPr>
        <p:txBody>
          <a:bodyPr wrap="square" rtlCol="0">
            <a:spAutoFit/>
          </a:bodyPr>
          <a:lstStyle/>
          <a:p>
            <a:pPr algn="ctr"/>
            <a:r>
              <a:rPr lang="en-US" sz="1000" dirty="0" smtClean="0">
                <a:solidFill>
                  <a:srgbClr val="FF0000"/>
                </a:solidFill>
              </a:rPr>
              <a:t>Preview</a:t>
            </a:r>
            <a:endParaRPr lang="en-US" sz="1000" dirty="0">
              <a:solidFill>
                <a:srgbClr val="FF0000"/>
              </a:solidFill>
            </a:endParaRPr>
          </a:p>
        </p:txBody>
      </p:sp>
      <p:sp>
        <p:nvSpPr>
          <p:cNvPr id="20" name="Oval 19"/>
          <p:cNvSpPr/>
          <p:nvPr/>
        </p:nvSpPr>
        <p:spPr>
          <a:xfrm>
            <a:off x="5707637" y="6180667"/>
            <a:ext cx="464564" cy="440266"/>
          </a:xfrm>
          <a:prstGeom prst="ellipse">
            <a:avLst/>
          </a:prstGeom>
          <a:noFill/>
          <a:ln w="28575">
            <a:solidFill>
              <a:srgbClr val="FF0000"/>
            </a:solidFill>
          </a:ln>
          <a:effectLst>
            <a:glow rad="76200">
              <a:srgbClr val="FFFF00">
                <a:alpha val="5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a:blip r:embed="rId4"/>
          <a:stretch>
            <a:fillRect/>
          </a:stretch>
        </p:blipFill>
        <p:spPr>
          <a:xfrm>
            <a:off x="2663189" y="5097695"/>
            <a:ext cx="214707" cy="202438"/>
          </a:xfrm>
          <a:prstGeom prst="rect">
            <a:avLst/>
          </a:prstGeom>
          <a:effectLst>
            <a:outerShdw blurRad="50800" dist="38100" dir="2700000" algn="tl" rotWithShape="0">
              <a:srgbClr val="000000">
                <a:alpha val="43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304800" y="457200"/>
            <a:ext cx="8305800" cy="307777"/>
          </a:xfrm>
          <a:prstGeom prst="rect">
            <a:avLst/>
          </a:prstGeom>
          <a:noFill/>
        </p:spPr>
        <p:txBody>
          <a:bodyPr wrap="square" rtlCol="0">
            <a:spAutoFit/>
          </a:bodyPr>
          <a:lstStyle/>
          <a:p>
            <a:pPr algn="ctr"/>
            <a:r>
              <a:rPr lang="en-US" sz="1400" dirty="0" smtClean="0"/>
              <a:t>Contents</a:t>
            </a:r>
            <a:endParaRPr lang="en-US" sz="1400" dirty="0"/>
          </a:p>
        </p:txBody>
      </p:sp>
      <p:pic>
        <p:nvPicPr>
          <p:cNvPr id="3" name="Picture 2"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5" name="Straight Connector 4"/>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sp>
        <p:nvSpPr>
          <p:cNvPr id="8" name="TextBox 7"/>
          <p:cNvSpPr txBox="1"/>
          <p:nvPr/>
        </p:nvSpPr>
        <p:spPr>
          <a:xfrm>
            <a:off x="304800" y="838200"/>
            <a:ext cx="3810000" cy="5724644"/>
          </a:xfrm>
          <a:prstGeom prst="rect">
            <a:avLst/>
          </a:prstGeom>
          <a:noFill/>
        </p:spPr>
        <p:txBody>
          <a:bodyPr vert="horz" wrap="square" rtlCol="0" anchor="t">
            <a:spAutoFit/>
          </a:bodyPr>
          <a:lstStyle/>
          <a:p>
            <a:r>
              <a:rPr lang="en-US" sz="1000" b="1" dirty="0" smtClean="0"/>
              <a:t>Product Overview</a:t>
            </a:r>
            <a:endParaRPr lang="en-US" sz="1000" dirty="0" smtClean="0"/>
          </a:p>
          <a:p>
            <a:pPr lvl="1"/>
            <a:r>
              <a:rPr lang="en-US" sz="1000" dirty="0" smtClean="0"/>
              <a:t>Audience and ratings Growth Capabilities</a:t>
            </a:r>
          </a:p>
          <a:p>
            <a:pPr lvl="1"/>
            <a:r>
              <a:rPr lang="en-US" sz="1000" dirty="0" smtClean="0">
                <a:solidFill>
                  <a:srgbClr val="0D0D0D"/>
                </a:solidFill>
              </a:rPr>
              <a:t>Social Media Integration</a:t>
            </a:r>
          </a:p>
          <a:p>
            <a:pPr lvl="1">
              <a:spcBef>
                <a:spcPct val="20000"/>
              </a:spcBef>
            </a:pPr>
            <a:r>
              <a:rPr lang="en-US" sz="1000" dirty="0" smtClean="0">
                <a:cs typeface="Calibri"/>
              </a:rPr>
              <a:t>Graphics Capabilities</a:t>
            </a:r>
          </a:p>
          <a:p>
            <a:pPr lvl="1">
              <a:spcBef>
                <a:spcPct val="20000"/>
              </a:spcBef>
            </a:pPr>
            <a:r>
              <a:rPr lang="en-US" sz="1000" dirty="0" smtClean="0">
                <a:solidFill>
                  <a:srgbClr val="0D0D0D"/>
                </a:solidFill>
              </a:rPr>
              <a:t>On Air Production Capabilities</a:t>
            </a:r>
          </a:p>
          <a:p>
            <a:pPr lvl="1">
              <a:spcBef>
                <a:spcPct val="20000"/>
              </a:spcBef>
            </a:pPr>
            <a:endParaRPr lang="en-US" sz="1000" dirty="0" smtClean="0">
              <a:solidFill>
                <a:srgbClr val="0D0D0D"/>
              </a:solidFill>
            </a:endParaRPr>
          </a:p>
          <a:p>
            <a:r>
              <a:rPr lang="en-US" sz="1000" b="1" dirty="0" smtClean="0"/>
              <a:t>Minimum Requirements</a:t>
            </a:r>
          </a:p>
          <a:p>
            <a:pPr marL="457200" lvl="2"/>
            <a:r>
              <a:rPr lang="en-US" sz="1000" dirty="0" smtClean="0">
                <a:solidFill>
                  <a:srgbClr val="0D0D0D"/>
                </a:solidFill>
              </a:rPr>
              <a:t>Fro best results</a:t>
            </a:r>
          </a:p>
          <a:p>
            <a:endParaRPr lang="en-US" sz="1000" b="1" dirty="0" smtClean="0"/>
          </a:p>
          <a:p>
            <a:r>
              <a:rPr lang="en-US" sz="1000" b="1" dirty="0" smtClean="0"/>
              <a:t>Create Account</a:t>
            </a:r>
            <a:endParaRPr lang="en-US" sz="1000" dirty="0" smtClean="0"/>
          </a:p>
          <a:p>
            <a:pPr lvl="1"/>
            <a:r>
              <a:rPr lang="en-US" sz="1000" dirty="0" smtClean="0"/>
              <a:t>User name and password</a:t>
            </a:r>
          </a:p>
          <a:p>
            <a:pPr lvl="1"/>
            <a:r>
              <a:rPr lang="en-US" sz="1000" dirty="0" smtClean="0">
                <a:solidFill>
                  <a:srgbClr val="0D0D0D"/>
                </a:solidFill>
              </a:rPr>
              <a:t>Pick a Service Plan</a:t>
            </a:r>
          </a:p>
          <a:p>
            <a:pPr lvl="1"/>
            <a:endParaRPr lang="en-US" sz="1000" dirty="0" smtClean="0">
              <a:solidFill>
                <a:srgbClr val="0D0D0D"/>
              </a:solidFill>
            </a:endParaRPr>
          </a:p>
          <a:p>
            <a:r>
              <a:rPr lang="en-US" sz="1000" b="1" dirty="0" smtClean="0"/>
              <a:t>Mailbox Settings</a:t>
            </a:r>
            <a:endParaRPr lang="en-US" sz="1000" dirty="0" smtClean="0"/>
          </a:p>
          <a:p>
            <a:pPr lvl="1"/>
            <a:r>
              <a:rPr lang="en-US" sz="1000" dirty="0" smtClean="0"/>
              <a:t>Designated Email Address</a:t>
            </a:r>
          </a:p>
          <a:p>
            <a:pPr lvl="1"/>
            <a:r>
              <a:rPr lang="en-US" sz="1000" dirty="0" smtClean="0"/>
              <a:t>Mailbox Info</a:t>
            </a:r>
          </a:p>
          <a:p>
            <a:pPr lvl="1"/>
            <a:endParaRPr lang="en-US" sz="1000" dirty="0" smtClean="0">
              <a:solidFill>
                <a:srgbClr val="0D0D0D"/>
              </a:solidFill>
            </a:endParaRPr>
          </a:p>
          <a:p>
            <a:r>
              <a:rPr lang="en-US" sz="1000" b="1" dirty="0" smtClean="0"/>
              <a:t>Image Library Upload</a:t>
            </a:r>
            <a:endParaRPr lang="en-US" sz="1000" dirty="0" smtClean="0"/>
          </a:p>
          <a:p>
            <a:pPr lvl="1"/>
            <a:r>
              <a:rPr lang="en-US" sz="1000" dirty="0" smtClean="0"/>
              <a:t>Add Images From Email</a:t>
            </a:r>
          </a:p>
          <a:p>
            <a:pPr lvl="1"/>
            <a:r>
              <a:rPr lang="en-US" sz="1000" dirty="0" smtClean="0">
                <a:solidFill>
                  <a:srgbClr val="0D0D0D"/>
                </a:solidFill>
              </a:rPr>
              <a:t>Upload Image Icon</a:t>
            </a:r>
          </a:p>
          <a:p>
            <a:pPr lvl="1"/>
            <a:endParaRPr lang="en-US" sz="1000" dirty="0" smtClean="0">
              <a:solidFill>
                <a:srgbClr val="0D0D0D"/>
              </a:solidFill>
            </a:endParaRPr>
          </a:p>
          <a:p>
            <a:r>
              <a:rPr lang="en-US" sz="1000" b="1" dirty="0" smtClean="0"/>
              <a:t>Image Editor</a:t>
            </a:r>
            <a:endParaRPr lang="en-US" sz="1000" dirty="0" smtClean="0"/>
          </a:p>
          <a:p>
            <a:pPr lvl="1"/>
            <a:r>
              <a:rPr lang="en-US" sz="1000" dirty="0" smtClean="0"/>
              <a:t>Functions</a:t>
            </a:r>
            <a:endParaRPr lang="en-US" sz="1000" dirty="0" smtClean="0">
              <a:solidFill>
                <a:srgbClr val="0D0D0D"/>
              </a:solidFill>
            </a:endParaRPr>
          </a:p>
          <a:p>
            <a:pPr lvl="1"/>
            <a:endParaRPr lang="en-US" sz="1000" dirty="0" smtClean="0">
              <a:solidFill>
                <a:srgbClr val="0D0D0D"/>
              </a:solidFill>
            </a:endParaRPr>
          </a:p>
          <a:p>
            <a:r>
              <a:rPr lang="en-US" sz="1000" b="1" dirty="0" smtClean="0"/>
              <a:t>Albums</a:t>
            </a:r>
            <a:endParaRPr lang="en-US" sz="1000" dirty="0" smtClean="0"/>
          </a:p>
          <a:p>
            <a:pPr lvl="1"/>
            <a:r>
              <a:rPr lang="en-US" sz="1000" dirty="0" smtClean="0"/>
              <a:t>Build an Album</a:t>
            </a:r>
          </a:p>
          <a:p>
            <a:pPr lvl="1"/>
            <a:r>
              <a:rPr lang="en-US" sz="1000" dirty="0" smtClean="0">
                <a:solidFill>
                  <a:srgbClr val="0D0D0D"/>
                </a:solidFill>
              </a:rPr>
              <a:t>Select a template theme</a:t>
            </a:r>
          </a:p>
          <a:p>
            <a:pPr lvl="1"/>
            <a:r>
              <a:rPr lang="en-US" sz="1000" dirty="0" smtClean="0">
                <a:solidFill>
                  <a:srgbClr val="0D0D0D"/>
                </a:solidFill>
              </a:rPr>
              <a:t>Sort Albums</a:t>
            </a:r>
          </a:p>
          <a:p>
            <a:r>
              <a:rPr lang="en-US" sz="1000" b="1" dirty="0" smtClean="0"/>
              <a:t>Themed Templates</a:t>
            </a:r>
            <a:endParaRPr lang="en-US" sz="1000" dirty="0" smtClean="0"/>
          </a:p>
          <a:p>
            <a:pPr lvl="1"/>
            <a:r>
              <a:rPr lang="en-US" sz="1000" dirty="0" smtClean="0"/>
              <a:t>Template Description</a:t>
            </a:r>
          </a:p>
          <a:p>
            <a:pPr lvl="1"/>
            <a:r>
              <a:rPr lang="en-US" sz="1000" dirty="0" smtClean="0"/>
              <a:t>Standard Plan</a:t>
            </a:r>
          </a:p>
          <a:p>
            <a:pPr lvl="1"/>
            <a:r>
              <a:rPr lang="en-US" sz="1000" dirty="0" smtClean="0">
                <a:solidFill>
                  <a:srgbClr val="0D0D0D"/>
                </a:solidFill>
              </a:rPr>
              <a:t>Advanced Service Plan</a:t>
            </a:r>
          </a:p>
          <a:p>
            <a:pPr lvl="1"/>
            <a:r>
              <a:rPr lang="en-US" sz="1000" dirty="0" smtClean="0">
                <a:solidFill>
                  <a:srgbClr val="0D0D0D"/>
                </a:solidFill>
              </a:rPr>
              <a:t>Customized templates</a:t>
            </a:r>
          </a:p>
          <a:p>
            <a:pPr lvl="1"/>
            <a:r>
              <a:rPr lang="en-US" sz="1000" dirty="0" smtClean="0">
                <a:solidFill>
                  <a:srgbClr val="0D0D0D"/>
                </a:solidFill>
              </a:rPr>
              <a:t>Submit Request</a:t>
            </a:r>
          </a:p>
          <a:p>
            <a:endParaRPr lang="en-US" sz="1000" b="1" dirty="0" smtClean="0"/>
          </a:p>
        </p:txBody>
      </p:sp>
      <p:sp>
        <p:nvSpPr>
          <p:cNvPr id="9" name="Slide Number Placeholder 8"/>
          <p:cNvSpPr>
            <a:spLocks noGrp="1"/>
          </p:cNvSpPr>
          <p:nvPr>
            <p:ph type="sldNum" sz="quarter" idx="12"/>
          </p:nvPr>
        </p:nvSpPr>
        <p:spPr/>
        <p:txBody>
          <a:bodyPr/>
          <a:lstStyle/>
          <a:p>
            <a:fld id="{E79F07B2-D8D8-A04B-9FC0-209F0DB300D2}"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20</a:t>
            </a:fld>
            <a:endParaRPr lang="en-US" dirty="0"/>
          </a:p>
        </p:txBody>
      </p:sp>
      <p:grpSp>
        <p:nvGrpSpPr>
          <p:cNvPr id="2"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Dashboard / Fullscreen Mode</a:t>
            </a:r>
            <a:endParaRPr lang="en-US" sz="1400" dirty="0"/>
          </a:p>
        </p:txBody>
      </p:sp>
      <p:sp>
        <p:nvSpPr>
          <p:cNvPr id="11" name="TextBox 10"/>
          <p:cNvSpPr txBox="1"/>
          <p:nvPr/>
        </p:nvSpPr>
        <p:spPr>
          <a:xfrm>
            <a:off x="719668" y="880540"/>
            <a:ext cx="4097866" cy="553998"/>
          </a:xfrm>
          <a:prstGeom prst="rect">
            <a:avLst/>
          </a:prstGeom>
          <a:noFill/>
        </p:spPr>
        <p:txBody>
          <a:bodyPr wrap="square" rtlCol="0">
            <a:spAutoFit/>
          </a:bodyPr>
          <a:lstStyle/>
          <a:p>
            <a:r>
              <a:rPr lang="en-US" sz="1000" dirty="0" smtClean="0"/>
              <a:t>Once you are in Fullscreen mode, you simply hit the arrow keys on your keyboard to advance the slides. When you are finished, you can hit the Escape key twice on your keyboard to return to the Dashboard. </a:t>
            </a:r>
            <a:endParaRPr lang="en-US" sz="1000" dirty="0"/>
          </a:p>
        </p:txBody>
      </p:sp>
      <p:pic>
        <p:nvPicPr>
          <p:cNvPr id="22" name="Picture 21"/>
          <p:cNvPicPr>
            <a:picLocks noChangeAspect="1"/>
          </p:cNvPicPr>
          <p:nvPr/>
        </p:nvPicPr>
        <p:blipFill>
          <a:blip r:embed="rId3"/>
          <a:stretch>
            <a:fillRect/>
          </a:stretch>
        </p:blipFill>
        <p:spPr>
          <a:xfrm>
            <a:off x="4625933" y="980776"/>
            <a:ext cx="674201" cy="430850"/>
          </a:xfrm>
          <a:prstGeom prst="rect">
            <a:avLst/>
          </a:prstGeom>
        </p:spPr>
      </p:pic>
      <p:pic>
        <p:nvPicPr>
          <p:cNvPr id="23" name="Picture 22"/>
          <p:cNvPicPr>
            <a:picLocks noChangeAspect="1"/>
          </p:cNvPicPr>
          <p:nvPr/>
        </p:nvPicPr>
        <p:blipFill>
          <a:blip r:embed="rId4"/>
          <a:stretch>
            <a:fillRect/>
          </a:stretch>
        </p:blipFill>
        <p:spPr>
          <a:xfrm>
            <a:off x="694181" y="1583267"/>
            <a:ext cx="7447756" cy="4988849"/>
          </a:xfrm>
          <a:prstGeom prst="rect">
            <a:avLst/>
          </a:prstGeom>
          <a:effectLst>
            <a:outerShdw blurRad="50800" dist="38100" dir="2700000" algn="tl" rotWithShape="0">
              <a:srgbClr val="000000">
                <a:alpha val="43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TECHNICAL_10.jpg"/>
          <p:cNvPicPr>
            <a:picLocks noChangeAspect="1"/>
          </p:cNvPicPr>
          <p:nvPr/>
        </p:nvPicPr>
        <p:blipFill>
          <a:blip r:embed="rId2"/>
          <a:stretch>
            <a:fillRect/>
          </a:stretch>
        </p:blipFill>
        <p:spPr>
          <a:xfrm>
            <a:off x="516467" y="1337733"/>
            <a:ext cx="8195733" cy="4610100"/>
          </a:xfrm>
          <a:prstGeom prst="rect">
            <a:avLst/>
          </a:prstGeom>
        </p:spPr>
      </p:pic>
      <p:sp>
        <p:nvSpPr>
          <p:cNvPr id="5" name="Slide Number Placeholder 4"/>
          <p:cNvSpPr>
            <a:spLocks noGrp="1"/>
          </p:cNvSpPr>
          <p:nvPr>
            <p:ph type="sldNum" sz="quarter" idx="12"/>
          </p:nvPr>
        </p:nvSpPr>
        <p:spPr/>
        <p:txBody>
          <a:bodyPr/>
          <a:lstStyle/>
          <a:p>
            <a:fld id="{E79F07B2-D8D8-A04B-9FC0-209F0DB300D2}" type="slidenum">
              <a:rPr lang="en-US" smtClean="0"/>
              <a:pPr/>
              <a:t>21</a:t>
            </a:fld>
            <a:endParaRPr lang="en-US" dirty="0"/>
          </a:p>
        </p:txBody>
      </p:sp>
      <p:sp>
        <p:nvSpPr>
          <p:cNvPr id="6" name="TextBox 5"/>
          <p:cNvSpPr txBox="1"/>
          <p:nvPr/>
        </p:nvSpPr>
        <p:spPr>
          <a:xfrm>
            <a:off x="524933" y="880540"/>
            <a:ext cx="8136467" cy="400110"/>
          </a:xfrm>
          <a:prstGeom prst="rect">
            <a:avLst/>
          </a:prstGeom>
          <a:noFill/>
        </p:spPr>
        <p:txBody>
          <a:bodyPr wrap="square" rtlCol="0">
            <a:spAutoFit/>
          </a:bodyPr>
          <a:lstStyle/>
          <a:p>
            <a:r>
              <a:rPr lang="en-US" sz="1000" dirty="0" smtClean="0"/>
              <a:t>Most control rooms are already equipped to take a website as a video source. However if your control room is not, this schematic shows how it should be connected. The PC is connected to a scan converter, the scan converter is connected to a production switcher. </a:t>
            </a:r>
            <a:endParaRPr lang="en-US" sz="1000" dirty="0"/>
          </a:p>
        </p:txBody>
      </p:sp>
      <p:sp>
        <p:nvSpPr>
          <p:cNvPr id="7" name="TextBox 6"/>
          <p:cNvSpPr txBox="1"/>
          <p:nvPr/>
        </p:nvSpPr>
        <p:spPr>
          <a:xfrm>
            <a:off x="304800" y="457200"/>
            <a:ext cx="8305800" cy="307777"/>
          </a:xfrm>
          <a:prstGeom prst="rect">
            <a:avLst/>
          </a:prstGeom>
          <a:noFill/>
        </p:spPr>
        <p:txBody>
          <a:bodyPr wrap="square" rtlCol="0">
            <a:spAutoFit/>
          </a:bodyPr>
          <a:lstStyle/>
          <a:p>
            <a:pPr algn="ctr"/>
            <a:r>
              <a:rPr lang="en-US" sz="1400" dirty="0" smtClean="0"/>
              <a:t>Technical / Scan Converter</a:t>
            </a:r>
            <a:endParaRPr lang="en-US" sz="1400" dirty="0"/>
          </a:p>
        </p:txBody>
      </p:sp>
      <p:grpSp>
        <p:nvGrpSpPr>
          <p:cNvPr id="8" name="Group 6"/>
          <p:cNvGrpSpPr/>
          <p:nvPr/>
        </p:nvGrpSpPr>
        <p:grpSpPr>
          <a:xfrm>
            <a:off x="304800" y="228600"/>
            <a:ext cx="8305800" cy="230832"/>
            <a:chOff x="304800" y="228600"/>
            <a:chExt cx="8305800" cy="230832"/>
          </a:xfrm>
        </p:grpSpPr>
        <p:pic>
          <p:nvPicPr>
            <p:cNvPr id="9" name="Picture 8"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10" name="Straight Connector 9"/>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22</a:t>
            </a:fld>
            <a:endParaRPr lang="en-US" dirty="0"/>
          </a:p>
        </p:txBody>
      </p:sp>
      <p:grpSp>
        <p:nvGrpSpPr>
          <p:cNvPr id="3" name="Group 6"/>
          <p:cNvGrpSpPr/>
          <p:nvPr/>
        </p:nvGrpSpPr>
        <p:grpSpPr>
          <a:xfrm>
            <a:off x="304800" y="228600"/>
            <a:ext cx="8305800" cy="230832"/>
            <a:chOff x="304800" y="228600"/>
            <a:chExt cx="8305800" cy="230832"/>
          </a:xfrm>
        </p:grpSpPr>
        <p:pic>
          <p:nvPicPr>
            <p:cNvPr id="5" name="Picture 4"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6" name="Straight Connector 5"/>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8" name="Rectangle 7"/>
          <p:cNvSpPr/>
          <p:nvPr/>
        </p:nvSpPr>
        <p:spPr>
          <a:xfrm>
            <a:off x="1329267" y="1428801"/>
            <a:ext cx="6172200" cy="738664"/>
          </a:xfrm>
          <a:prstGeom prst="rect">
            <a:avLst/>
          </a:prstGeom>
        </p:spPr>
        <p:txBody>
          <a:bodyPr wrap="square">
            <a:spAutoFit/>
          </a:bodyPr>
          <a:lstStyle/>
          <a:p>
            <a:pPr marL="0" lvl="1" algn="ctr"/>
            <a:r>
              <a:rPr lang="en-US" sz="1400" dirty="0" smtClean="0"/>
              <a:t>If you have other questions concerning technical issues or the service plans, please send us a Email us at </a:t>
            </a:r>
            <a:r>
              <a:rPr lang="en-US" sz="1400" dirty="0" smtClean="0">
                <a:hlinkClick r:id="rId3"/>
              </a:rPr>
              <a:t>support@pixelbling.com</a:t>
            </a:r>
            <a:r>
              <a:rPr lang="en-US" sz="1400" dirty="0" smtClean="0"/>
              <a:t>  or </a:t>
            </a:r>
            <a:r>
              <a:rPr lang="en-US" sz="1400" dirty="0" smtClean="0">
                <a:hlinkClick r:id="rId4"/>
              </a:rPr>
              <a:t>info@pixelbling.com</a:t>
            </a:r>
            <a:r>
              <a:rPr lang="en-US" sz="1400" dirty="0" smtClean="0"/>
              <a:t> </a:t>
            </a:r>
            <a:r>
              <a:rPr lang="en-US" sz="1400" dirty="0" smtClean="0">
                <a:solidFill>
                  <a:srgbClr val="0D0D0D"/>
                </a:solidFill>
              </a:rPr>
              <a:t> </a:t>
            </a:r>
            <a:r>
              <a:rPr lang="en-US" sz="1400" dirty="0" smtClean="0"/>
              <a:t>And we will get back to you shortly. Thank you for choosing Pixelbling.</a:t>
            </a:r>
            <a:endParaRPr lang="en-US" sz="1400" dirty="0"/>
          </a:p>
        </p:txBody>
      </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More Information</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304800" y="457200"/>
            <a:ext cx="8305800" cy="307777"/>
          </a:xfrm>
          <a:prstGeom prst="rect">
            <a:avLst/>
          </a:prstGeom>
          <a:noFill/>
        </p:spPr>
        <p:txBody>
          <a:bodyPr wrap="square" rtlCol="0">
            <a:spAutoFit/>
          </a:bodyPr>
          <a:lstStyle/>
          <a:p>
            <a:pPr algn="ctr"/>
            <a:r>
              <a:rPr lang="en-US" sz="1400" dirty="0" smtClean="0"/>
              <a:t>Contents</a:t>
            </a:r>
            <a:endParaRPr lang="en-US" sz="1400" dirty="0"/>
          </a:p>
        </p:txBody>
      </p:sp>
      <p:pic>
        <p:nvPicPr>
          <p:cNvPr id="3" name="Picture 2"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5" name="Straight Connector 4"/>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sp>
        <p:nvSpPr>
          <p:cNvPr id="8" name="TextBox 7"/>
          <p:cNvSpPr txBox="1"/>
          <p:nvPr/>
        </p:nvSpPr>
        <p:spPr>
          <a:xfrm>
            <a:off x="304800" y="838200"/>
            <a:ext cx="4572000" cy="4343400"/>
          </a:xfrm>
          <a:prstGeom prst="rect">
            <a:avLst/>
          </a:prstGeom>
          <a:noFill/>
        </p:spPr>
        <p:txBody>
          <a:bodyPr wrap="square" numCol="1" rtlCol="0" anchor="t">
            <a:noAutofit/>
          </a:bodyPr>
          <a:lstStyle/>
          <a:p>
            <a:r>
              <a:rPr lang="en-US" sz="1000" b="1" dirty="0" smtClean="0"/>
              <a:t>Add Images to Album</a:t>
            </a:r>
            <a:endParaRPr lang="en-US" sz="1000" dirty="0" smtClean="0"/>
          </a:p>
          <a:p>
            <a:pPr lvl="1"/>
            <a:r>
              <a:rPr lang="en-US" sz="1000" dirty="0" smtClean="0"/>
              <a:t>Add Image Icon</a:t>
            </a:r>
          </a:p>
          <a:p>
            <a:pPr lvl="1"/>
            <a:r>
              <a:rPr lang="en-US" sz="1000" dirty="0" smtClean="0">
                <a:solidFill>
                  <a:srgbClr val="0D0D0D"/>
                </a:solidFill>
              </a:rPr>
              <a:t>Crop Slide Page</a:t>
            </a:r>
          </a:p>
          <a:p>
            <a:pPr lvl="1"/>
            <a:endParaRPr lang="en-US" sz="1000" dirty="0" smtClean="0">
              <a:solidFill>
                <a:srgbClr val="0D0D0D"/>
              </a:solidFill>
            </a:endParaRPr>
          </a:p>
          <a:p>
            <a:r>
              <a:rPr lang="en-US" sz="1000" b="1" dirty="0" smtClean="0"/>
              <a:t>Dashboard</a:t>
            </a:r>
            <a:endParaRPr lang="en-US" sz="1000" dirty="0" smtClean="0"/>
          </a:p>
          <a:p>
            <a:pPr lvl="1"/>
            <a:r>
              <a:rPr lang="en-US" sz="1000" dirty="0" smtClean="0"/>
              <a:t>Dashboard has three sections</a:t>
            </a:r>
          </a:p>
          <a:p>
            <a:pPr lvl="1"/>
            <a:r>
              <a:rPr lang="en-US" sz="1000" dirty="0" smtClean="0"/>
              <a:t>Albums</a:t>
            </a:r>
          </a:p>
          <a:p>
            <a:pPr lvl="1"/>
            <a:r>
              <a:rPr lang="en-US" sz="1000" dirty="0" smtClean="0"/>
              <a:t>Slides</a:t>
            </a:r>
          </a:p>
          <a:p>
            <a:pPr lvl="1"/>
            <a:r>
              <a:rPr lang="en-US" sz="1000" dirty="0" smtClean="0"/>
              <a:t>Preview &amp; Full Screen Mode</a:t>
            </a:r>
          </a:p>
          <a:p>
            <a:endParaRPr lang="en-US" sz="1000" b="1" dirty="0" smtClean="0"/>
          </a:p>
          <a:p>
            <a:r>
              <a:rPr lang="en-US" sz="1000" b="1" dirty="0" smtClean="0"/>
              <a:t>Technical Broadcasting</a:t>
            </a:r>
            <a:endParaRPr lang="en-US" sz="1000" dirty="0" smtClean="0"/>
          </a:p>
          <a:p>
            <a:pPr lvl="1"/>
            <a:r>
              <a:rPr lang="en-US" sz="1000" dirty="0" smtClean="0"/>
              <a:t>Schematic Chart</a:t>
            </a:r>
            <a:endParaRPr lang="en-US" sz="1000" dirty="0" smtClean="0">
              <a:solidFill>
                <a:srgbClr val="0D0D0D"/>
              </a:solidFill>
            </a:endParaRPr>
          </a:p>
          <a:p>
            <a:endParaRPr lang="en-US" sz="1000" b="1" dirty="0" smtClean="0"/>
          </a:p>
          <a:p>
            <a:r>
              <a:rPr lang="en-US" sz="1000" b="1" dirty="0" smtClean="0"/>
              <a:t>For More Info</a:t>
            </a:r>
            <a:endParaRPr lang="en-US" sz="1000" dirty="0" smtClean="0"/>
          </a:p>
          <a:p>
            <a:pPr lvl="1"/>
            <a:r>
              <a:rPr lang="en-US" sz="1000" dirty="0" smtClean="0"/>
              <a:t>Email us at </a:t>
            </a:r>
            <a:r>
              <a:rPr lang="en-US" sz="1000" dirty="0" smtClean="0">
                <a:hlinkClick r:id="rId3"/>
              </a:rPr>
              <a:t>support@pixelbling.com</a:t>
            </a:r>
            <a:r>
              <a:rPr lang="en-US" sz="1000" dirty="0" smtClean="0"/>
              <a:t>  or </a:t>
            </a:r>
            <a:r>
              <a:rPr lang="en-US" sz="1000" dirty="0" smtClean="0">
                <a:hlinkClick r:id="rId3"/>
              </a:rPr>
              <a:t>info@pixelbling.com</a:t>
            </a:r>
            <a:r>
              <a:rPr lang="en-US" sz="1000" dirty="0" smtClean="0"/>
              <a:t> </a:t>
            </a:r>
            <a:endParaRPr lang="en-US" sz="1000" dirty="0" smtClean="0">
              <a:solidFill>
                <a:srgbClr val="0D0D0D"/>
              </a:solidFill>
            </a:endParaRPr>
          </a:p>
        </p:txBody>
      </p:sp>
      <p:sp>
        <p:nvSpPr>
          <p:cNvPr id="9" name="Slide Number Placeholder 8"/>
          <p:cNvSpPr>
            <a:spLocks noGrp="1"/>
          </p:cNvSpPr>
          <p:nvPr>
            <p:ph type="sldNum" sz="quarter" idx="12"/>
          </p:nvPr>
        </p:nvSpPr>
        <p:spPr/>
        <p:txBody>
          <a:bodyPr/>
          <a:lstStyle/>
          <a:p>
            <a:fld id="{E79F07B2-D8D8-A04B-9FC0-209F0DB300D2}" type="slidenum">
              <a:rPr lang="en-US" smtClean="0"/>
              <a:pPr/>
              <a:t>3</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304800" y="457200"/>
            <a:ext cx="8305800" cy="307777"/>
          </a:xfrm>
          <a:prstGeom prst="rect">
            <a:avLst/>
          </a:prstGeom>
          <a:noFill/>
        </p:spPr>
        <p:txBody>
          <a:bodyPr wrap="square" rtlCol="0">
            <a:spAutoFit/>
          </a:bodyPr>
          <a:lstStyle/>
          <a:p>
            <a:pPr algn="ctr"/>
            <a:r>
              <a:rPr lang="en-US" sz="1400" dirty="0" smtClean="0"/>
              <a:t>Product Overview</a:t>
            </a:r>
            <a:endParaRPr lang="en-US" sz="1400" dirty="0"/>
          </a:p>
        </p:txBody>
      </p:sp>
      <p:grpSp>
        <p:nvGrpSpPr>
          <p:cNvPr id="12" name="Group 11"/>
          <p:cNvGrpSpPr/>
          <p:nvPr/>
        </p:nvGrpSpPr>
        <p:grpSpPr>
          <a:xfrm>
            <a:off x="304800" y="228600"/>
            <a:ext cx="8305800" cy="230832"/>
            <a:chOff x="304800" y="228600"/>
            <a:chExt cx="8305800" cy="230832"/>
          </a:xfrm>
        </p:grpSpPr>
        <p:pic>
          <p:nvPicPr>
            <p:cNvPr id="3" name="Picture 2"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5" name="Straight Connector 4"/>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8" name="TextBox 7"/>
          <p:cNvSpPr txBox="1"/>
          <p:nvPr/>
        </p:nvSpPr>
        <p:spPr>
          <a:xfrm>
            <a:off x="304800" y="765512"/>
            <a:ext cx="8305800" cy="5940088"/>
          </a:xfrm>
          <a:prstGeom prst="rect">
            <a:avLst/>
          </a:prstGeom>
          <a:noFill/>
        </p:spPr>
        <p:txBody>
          <a:bodyPr wrap="square" rtlCol="0" anchor="t">
            <a:spAutoFit/>
          </a:bodyPr>
          <a:lstStyle/>
          <a:p>
            <a:r>
              <a:rPr lang="en-US" sz="1000" dirty="0" smtClean="0">
                <a:solidFill>
                  <a:srgbClr val="0D0D0D"/>
                </a:solidFill>
                <a:latin typeface="Calibri"/>
                <a:cs typeface="Calibri"/>
              </a:rPr>
              <a:t>Pixelbling is a </a:t>
            </a:r>
            <a:r>
              <a:rPr lang="en-US" sz="1000" dirty="0" smtClean="0">
                <a:latin typeface="Calibri"/>
                <a:cs typeface="Calibri"/>
              </a:rPr>
              <a:t>Newsroom product that allows producers to quickly gather </a:t>
            </a:r>
            <a:r>
              <a:rPr lang="en-US" sz="1000" dirty="0" smtClean="0">
                <a:solidFill>
                  <a:srgbClr val="0D0D0D"/>
                </a:solidFill>
                <a:latin typeface="Calibri"/>
                <a:cs typeface="Calibri"/>
              </a:rPr>
              <a:t>User Generated Content (UGC) </a:t>
            </a:r>
            <a:r>
              <a:rPr lang="en-US" sz="1000" dirty="0" smtClean="0">
                <a:latin typeface="Calibri"/>
                <a:cs typeface="Calibri"/>
              </a:rPr>
              <a:t> from your viewers and then display it online, and on-air. We understand that in this age of consolidating media and shrinking news staffs, getting local and breaking news is an increasing challenge</a:t>
            </a:r>
            <a:r>
              <a:rPr lang="en-US" sz="1000" dirty="0" smtClean="0">
                <a:solidFill>
                  <a:srgbClr val="0D0D0D"/>
                </a:solidFill>
                <a:latin typeface="Calibri"/>
                <a:cs typeface="Calibri"/>
              </a:rPr>
              <a:t>. Our focus is on newsgathering Mobile Imagery and promoting your stations branding. </a:t>
            </a:r>
            <a:r>
              <a:rPr lang="en-US" sz="1000" dirty="0" smtClean="0">
                <a:latin typeface="Calibri"/>
                <a:cs typeface="Calibri"/>
              </a:rPr>
              <a:t>The beauty of phone photography is it's speed &amp; versatility. </a:t>
            </a:r>
            <a:r>
              <a:rPr lang="en-US" sz="1000" dirty="0" smtClean="0">
                <a:solidFill>
                  <a:srgbClr val="0D0D0D"/>
                </a:solidFill>
                <a:latin typeface="Calibri"/>
                <a:cs typeface="Calibri"/>
              </a:rPr>
              <a:t>Pixelbling provides a way for your audience to quickly and easily share mobile imagery of news and community events that are important to them. Your viewers become a resource. In today’s competitive television news environment, you can’t win the big stories without the right tools. Pixelbling  enables your audience to submit mobile imagery content from their mobile devices with ease while giving your station access to user submitted news in an online and on-air format in about 30 seconds. Stay ahead of the competition with immediate access to visual and  compelling content with Pixelbling.</a:t>
            </a:r>
          </a:p>
          <a:p>
            <a:endParaRPr lang="en-US" sz="1000" dirty="0" smtClean="0">
              <a:latin typeface="Calibri"/>
              <a:cs typeface="Calibri"/>
            </a:endParaRPr>
          </a:p>
          <a:p>
            <a:r>
              <a:rPr lang="en-US" sz="1000" b="1" dirty="0" smtClean="0"/>
              <a:t>Audience and Ratings Growth Capabilities</a:t>
            </a:r>
          </a:p>
          <a:p>
            <a:pPr>
              <a:buFont typeface="Arial"/>
              <a:buChar char="•"/>
            </a:pPr>
            <a:r>
              <a:rPr lang="en-US" sz="1000" dirty="0" smtClean="0"/>
              <a:t> Pixelbling will help Grow and Engage your audience</a:t>
            </a:r>
          </a:p>
          <a:p>
            <a:pPr>
              <a:buFont typeface="Arial"/>
              <a:buChar char="•"/>
            </a:pPr>
            <a:r>
              <a:rPr lang="en-US" sz="1000" dirty="0" smtClean="0"/>
              <a:t> Email Submission: The ability to acquire content via email is critical when the Big Story breaks, knowing who to contact is equally important. </a:t>
            </a:r>
          </a:p>
          <a:p>
            <a:pPr>
              <a:buFont typeface="Arial"/>
              <a:buChar char="•"/>
            </a:pPr>
            <a:r>
              <a:rPr lang="en-US" sz="1000" dirty="0" smtClean="0"/>
              <a:t> Build a community of citizen journalists</a:t>
            </a:r>
          </a:p>
          <a:p>
            <a:pPr>
              <a:buFont typeface="Arial"/>
              <a:buChar char="•"/>
            </a:pPr>
            <a:r>
              <a:rPr lang="en-US" sz="1000" dirty="0" smtClean="0"/>
              <a:t> Entry technology allows broadcasters to maximize content submissions, especially during live breaking news and severe weather coverage.</a:t>
            </a:r>
          </a:p>
          <a:p>
            <a:pPr>
              <a:buFont typeface="Arial"/>
              <a:buChar char="•"/>
            </a:pPr>
            <a:r>
              <a:rPr lang="en-US" sz="1000" dirty="0" smtClean="0"/>
              <a:t> Win your TV news rating war</a:t>
            </a:r>
          </a:p>
          <a:p>
            <a:endParaRPr lang="en-US" sz="1000" dirty="0" smtClean="0"/>
          </a:p>
          <a:p>
            <a:r>
              <a:rPr lang="en-US" sz="1000" b="1" dirty="0" smtClean="0"/>
              <a:t>Social Media Integration</a:t>
            </a:r>
          </a:p>
          <a:p>
            <a:pPr>
              <a:buFont typeface="Arial"/>
              <a:buChar char="•"/>
            </a:pPr>
            <a:r>
              <a:rPr lang="en-US" sz="1000" dirty="0" smtClean="0"/>
              <a:t> Follow the Audience: People post content wherever and whenever they like</a:t>
            </a:r>
          </a:p>
          <a:p>
            <a:pPr>
              <a:buFont typeface="Arial"/>
              <a:buChar char="•"/>
            </a:pPr>
            <a:r>
              <a:rPr lang="en-US" sz="1000" dirty="0" smtClean="0"/>
              <a:t> Newsroom of the Future: By aggregating social media into a single editorial platform, producers are now able to select content from multiple</a:t>
            </a:r>
          </a:p>
          <a:p>
            <a:pPr>
              <a:buFont typeface="Arial"/>
              <a:buChar char="•"/>
            </a:pPr>
            <a:r>
              <a:rPr lang="en-US" sz="1000" dirty="0" smtClean="0"/>
              <a:t> Creating a branded email address. It is a great way to market and promote specific category events. You can promote seasonal initiatives like weather and community events, sporting events, and many others. Examples: birthdays@yourstation.com, weather@yourstation.com, sports@yourstation.com, etc, etc.</a:t>
            </a:r>
          </a:p>
          <a:p>
            <a:endParaRPr lang="en-US" sz="1000" dirty="0" smtClean="0"/>
          </a:p>
          <a:p>
            <a:r>
              <a:rPr lang="en-US" sz="1000" b="1" dirty="0" smtClean="0"/>
              <a:t>Graphics Capabilities </a:t>
            </a:r>
          </a:p>
          <a:p>
            <a:pPr>
              <a:buFont typeface="Arial"/>
              <a:buChar char="•"/>
            </a:pPr>
            <a:r>
              <a:rPr lang="en-US" sz="1000" dirty="0" smtClean="0"/>
              <a:t> Pixelbling can bridge the gap for those early morning shows and those weekend shows that are NOT fully staffed with an Artist</a:t>
            </a:r>
          </a:p>
          <a:p>
            <a:pPr>
              <a:buFont typeface="Arial"/>
              <a:buChar char="•"/>
            </a:pPr>
            <a:r>
              <a:rPr lang="en-US" sz="1000" dirty="0" smtClean="0"/>
              <a:t> Preview your Albums then GO to Air with a Full Screen click.</a:t>
            </a:r>
          </a:p>
          <a:p>
            <a:pPr>
              <a:buFont typeface="Arial"/>
              <a:buChar char="•"/>
            </a:pPr>
            <a:r>
              <a:rPr lang="en-US" sz="1000" dirty="0" smtClean="0"/>
              <a:t> Dynamic Transitions</a:t>
            </a:r>
          </a:p>
          <a:p>
            <a:pPr>
              <a:buFont typeface="Arial"/>
              <a:buChar char="•"/>
            </a:pPr>
            <a:r>
              <a:rPr lang="en-US" sz="1000" dirty="0" smtClean="0"/>
              <a:t> Font entry </a:t>
            </a:r>
          </a:p>
          <a:p>
            <a:pPr>
              <a:buFont typeface="Arial"/>
              <a:buChar char="•"/>
            </a:pPr>
            <a:r>
              <a:rPr lang="en-US" sz="1000" dirty="0" smtClean="0"/>
              <a:t> Reduce your graphic creative cost</a:t>
            </a:r>
          </a:p>
          <a:p>
            <a:pPr>
              <a:buFont typeface="Arial"/>
              <a:buChar char="•"/>
            </a:pPr>
            <a:r>
              <a:rPr lang="en-US" sz="1000" dirty="0" smtClean="0"/>
              <a:t> Simple image edit tool that allows you to Rotate, Flip, Brightness and Contrast</a:t>
            </a:r>
          </a:p>
          <a:p>
            <a:pPr>
              <a:buFont typeface="Arial"/>
              <a:buChar char="•"/>
            </a:pPr>
            <a:r>
              <a:rPr lang="en-US" sz="1000" dirty="0" smtClean="0"/>
              <a:t> Pixelbling is a interactive website that is customizable for a producer to generate a graphic an Encourage viewers, to participate in telling the story. </a:t>
            </a:r>
          </a:p>
          <a:p>
            <a:pPr>
              <a:buFont typeface="Arial"/>
              <a:buChar char="•"/>
            </a:pPr>
            <a:r>
              <a:rPr lang="en-US" sz="1000" dirty="0" smtClean="0"/>
              <a:t> No Software to download</a:t>
            </a:r>
          </a:p>
          <a:p>
            <a:endParaRPr lang="en-US" sz="1000" b="1" dirty="0" smtClean="0">
              <a:solidFill>
                <a:srgbClr val="0D0D0D"/>
              </a:solidFill>
            </a:endParaRPr>
          </a:p>
          <a:p>
            <a:r>
              <a:rPr lang="en-US" sz="1000" b="1" dirty="0" smtClean="0">
                <a:solidFill>
                  <a:srgbClr val="0D0D0D"/>
                </a:solidFill>
              </a:rPr>
              <a:t>On Air Production Capabilities:</a:t>
            </a:r>
          </a:p>
          <a:p>
            <a:pPr>
              <a:buFont typeface="Arial"/>
              <a:buChar char="•"/>
            </a:pPr>
            <a:r>
              <a:rPr lang="en-US" sz="1000" dirty="0" smtClean="0"/>
              <a:t> Multi Media: We enable producers to screen, select and use social media when making decisions about what goes on the air. Quickly getting content from the Internet to On-air Production.</a:t>
            </a:r>
          </a:p>
          <a:p>
            <a:pPr>
              <a:buFont typeface="Arial"/>
              <a:buChar char="•"/>
            </a:pPr>
            <a:r>
              <a:rPr lang="en-US" sz="1000" dirty="0" smtClean="0"/>
              <a:t> Internet to Air: When content is sent to the Image Library, producers have instant access to a suite of features including album selection, font entry, Image edit tool and on-air preview.</a:t>
            </a:r>
          </a:p>
          <a:p>
            <a:pPr>
              <a:buFont typeface="Arial"/>
              <a:buChar char="•"/>
            </a:pPr>
            <a:r>
              <a:rPr lang="en-US" sz="1000" dirty="0" smtClean="0"/>
              <a:t> Branded Graphics: Stations create custom backgrounds which are automatically merged with album templates. This dramatically reduces turn-around time eliminating the need for art department and control room production.</a:t>
            </a:r>
            <a:endParaRPr lang="en-US" sz="1000" dirty="0" smtClean="0">
              <a:solidFill>
                <a:srgbClr val="0D0D0D"/>
              </a:solidFill>
            </a:endParaRPr>
          </a:p>
        </p:txBody>
      </p:sp>
      <p:sp>
        <p:nvSpPr>
          <p:cNvPr id="9" name="Slide Number Placeholder 8"/>
          <p:cNvSpPr>
            <a:spLocks noGrp="1"/>
          </p:cNvSpPr>
          <p:nvPr>
            <p:ph type="sldNum" sz="quarter" idx="12"/>
          </p:nvPr>
        </p:nvSpPr>
        <p:spPr/>
        <p:txBody>
          <a:bodyPr/>
          <a:lstStyle/>
          <a:p>
            <a:fld id="{E79F07B2-D8D8-A04B-9FC0-209F0DB300D2}" type="slidenum">
              <a:rPr lang="en-US" smtClean="0"/>
              <a:pPr/>
              <a:t>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955798" y="1098435"/>
            <a:ext cx="4800600" cy="246221"/>
          </a:xfrm>
          <a:prstGeom prst="rect">
            <a:avLst/>
          </a:prstGeom>
          <a:noFill/>
        </p:spPr>
        <p:txBody>
          <a:bodyPr wrap="square" rtlCol="0">
            <a:spAutoFit/>
          </a:bodyPr>
          <a:lstStyle/>
          <a:p>
            <a:r>
              <a:rPr lang="en-US" sz="1000" dirty="0" smtClean="0"/>
              <a:t>For best results these are the minimum requirements we suggest when using Pixelbling.</a:t>
            </a:r>
            <a:endParaRPr lang="en-US" sz="1000" dirty="0"/>
          </a:p>
        </p:txBody>
      </p:sp>
      <p:pic>
        <p:nvPicPr>
          <p:cNvPr id="9" name="Picture 8"/>
          <p:cNvPicPr>
            <a:picLocks noChangeAspect="1"/>
          </p:cNvPicPr>
          <p:nvPr/>
        </p:nvPicPr>
        <p:blipFill>
          <a:blip r:embed="rId2"/>
          <a:stretch>
            <a:fillRect/>
          </a:stretch>
        </p:blipFill>
        <p:spPr>
          <a:xfrm>
            <a:off x="1998135" y="1354669"/>
            <a:ext cx="5283198" cy="5270767"/>
          </a:xfrm>
          <a:prstGeom prst="rect">
            <a:avLst/>
          </a:prstGeom>
        </p:spPr>
      </p:pic>
      <p:sp>
        <p:nvSpPr>
          <p:cNvPr id="5" name="TextBox 4"/>
          <p:cNvSpPr txBox="1"/>
          <p:nvPr/>
        </p:nvSpPr>
        <p:spPr>
          <a:xfrm>
            <a:off x="2734736" y="1462333"/>
            <a:ext cx="3124200" cy="938719"/>
          </a:xfrm>
          <a:prstGeom prst="rect">
            <a:avLst/>
          </a:prstGeom>
          <a:noFill/>
        </p:spPr>
        <p:txBody>
          <a:bodyPr wrap="square" rtlCol="0">
            <a:spAutoFit/>
          </a:bodyPr>
          <a:lstStyle/>
          <a:p>
            <a:r>
              <a:rPr lang="en-US" sz="1100" dirty="0" smtClean="0"/>
              <a:t>Windows XP, 7, 8</a:t>
            </a:r>
          </a:p>
          <a:p>
            <a:r>
              <a:rPr lang="en-US" sz="1100" dirty="0" smtClean="0"/>
              <a:t>Pentium 2.53 Ghz</a:t>
            </a:r>
          </a:p>
          <a:p>
            <a:r>
              <a:rPr lang="en-US" sz="1100" dirty="0" smtClean="0"/>
              <a:t>RAM: 4GB</a:t>
            </a:r>
          </a:p>
          <a:p>
            <a:r>
              <a:rPr lang="en-US" sz="1100" dirty="0" smtClean="0"/>
              <a:t>Web Browsers 1: Mozilla Firefox</a:t>
            </a:r>
          </a:p>
          <a:p>
            <a:r>
              <a:rPr lang="en-US" sz="1100" dirty="0" smtClean="0"/>
              <a:t>Web Browsers 2: Google Chrome</a:t>
            </a:r>
            <a:endParaRPr lang="en-US" sz="1100" dirty="0"/>
          </a:p>
        </p:txBody>
      </p:sp>
      <p:sp>
        <p:nvSpPr>
          <p:cNvPr id="6" name="TextBox 5"/>
          <p:cNvSpPr txBox="1"/>
          <p:nvPr/>
        </p:nvSpPr>
        <p:spPr>
          <a:xfrm>
            <a:off x="2768602" y="2542574"/>
            <a:ext cx="3124200" cy="938719"/>
          </a:xfrm>
          <a:prstGeom prst="rect">
            <a:avLst/>
          </a:prstGeom>
          <a:noFill/>
        </p:spPr>
        <p:txBody>
          <a:bodyPr wrap="square" rtlCol="0">
            <a:spAutoFit/>
          </a:bodyPr>
          <a:lstStyle/>
          <a:p>
            <a:r>
              <a:rPr lang="en-US" sz="1100" dirty="0" smtClean="0"/>
              <a:t>OSX 10.6. 10.7, 10.8</a:t>
            </a:r>
          </a:p>
          <a:p>
            <a:r>
              <a:rPr lang="en-US" sz="1100" dirty="0" smtClean="0"/>
              <a:t>Pentium 2.53 Ghz</a:t>
            </a:r>
          </a:p>
          <a:p>
            <a:r>
              <a:rPr lang="en-US" sz="1100" dirty="0" smtClean="0"/>
              <a:t>RAM: 4GB</a:t>
            </a:r>
          </a:p>
          <a:p>
            <a:r>
              <a:rPr lang="en-US" sz="1100" dirty="0" smtClean="0"/>
              <a:t>Web Browsers 1: Mozilla Firefox</a:t>
            </a:r>
          </a:p>
          <a:p>
            <a:r>
              <a:rPr lang="en-US" sz="1100" dirty="0" smtClean="0"/>
              <a:t>Web Browsers 2: Google Chrome</a:t>
            </a:r>
            <a:endParaRPr lang="en-US" sz="1100" dirty="0"/>
          </a:p>
        </p:txBody>
      </p:sp>
      <p:sp>
        <p:nvSpPr>
          <p:cNvPr id="7" name="TextBox 6"/>
          <p:cNvSpPr txBox="1"/>
          <p:nvPr/>
        </p:nvSpPr>
        <p:spPr>
          <a:xfrm>
            <a:off x="2760134" y="3685571"/>
            <a:ext cx="4267198" cy="769441"/>
          </a:xfrm>
          <a:prstGeom prst="rect">
            <a:avLst/>
          </a:prstGeom>
          <a:noFill/>
        </p:spPr>
        <p:txBody>
          <a:bodyPr wrap="square" rtlCol="0">
            <a:spAutoFit/>
          </a:bodyPr>
          <a:lstStyle/>
          <a:p>
            <a:r>
              <a:rPr lang="en-US" sz="1100" dirty="0" smtClean="0"/>
              <a:t>Wide Screen: 19”, 20”, 22”, 24”, 27” Plus</a:t>
            </a:r>
          </a:p>
          <a:p>
            <a:r>
              <a:rPr lang="en-US" sz="1100" dirty="0" smtClean="0"/>
              <a:t>Scan Resolution: 1280x720, 1280,1024, 1440x900, 1920x1080</a:t>
            </a:r>
          </a:p>
          <a:p>
            <a:r>
              <a:rPr lang="en-US" sz="1100" dirty="0" smtClean="0"/>
              <a:t>Note: 4:3 Screens can work but the settings will have to tweaked to find the best ratio. </a:t>
            </a:r>
            <a:endParaRPr lang="en-US" sz="1100" dirty="0"/>
          </a:p>
        </p:txBody>
      </p:sp>
      <p:sp>
        <p:nvSpPr>
          <p:cNvPr id="8" name="TextBox 7"/>
          <p:cNvSpPr txBox="1"/>
          <p:nvPr/>
        </p:nvSpPr>
        <p:spPr>
          <a:xfrm>
            <a:off x="2760133" y="4718505"/>
            <a:ext cx="4182531" cy="1785104"/>
          </a:xfrm>
          <a:prstGeom prst="rect">
            <a:avLst/>
          </a:prstGeom>
          <a:noFill/>
        </p:spPr>
        <p:txBody>
          <a:bodyPr wrap="square" rtlCol="0">
            <a:spAutoFit/>
          </a:bodyPr>
          <a:lstStyle/>
          <a:p>
            <a:r>
              <a:rPr lang="en-US" sz="1100" dirty="0" smtClean="0"/>
              <a:t>Scan Converters: Most facilities are set up to view a PC desktop as a video source using a Scan Converter. There are many to choose from but you MUST KNOW which one will work best with your set up. If you currently do not have one speak with your Tech dept or we suggest your Tech dept contact us at support@pixelbling.com</a:t>
            </a:r>
          </a:p>
          <a:p>
            <a:r>
              <a:rPr lang="en-US" sz="1100" dirty="0" smtClean="0"/>
              <a:t>However we currently use BrightEye Mitto 3G/HD/SD Scan Converter. The web site is: www.ensembledesigns.com/</a:t>
            </a:r>
          </a:p>
          <a:p>
            <a:r>
              <a:rPr lang="en-US" sz="1100" i="1" dirty="0" smtClean="0"/>
              <a:t>*Please note that BrightEye may not work with your system setup or facility and that Pixelbling is not responsible for any warranties OR tech support concerning Bright Eye Scan Converters.</a:t>
            </a:r>
            <a:endParaRPr lang="en-US" sz="1100" i="1" dirty="0"/>
          </a:p>
        </p:txBody>
      </p:sp>
      <p:sp>
        <p:nvSpPr>
          <p:cNvPr id="11" name="Slide Number Placeholder 10"/>
          <p:cNvSpPr>
            <a:spLocks noGrp="1"/>
          </p:cNvSpPr>
          <p:nvPr>
            <p:ph type="sldNum" sz="quarter" idx="12"/>
          </p:nvPr>
        </p:nvSpPr>
        <p:spPr/>
        <p:txBody>
          <a:bodyPr/>
          <a:lstStyle/>
          <a:p>
            <a:fld id="{E79F07B2-D8D8-A04B-9FC0-209F0DB300D2}" type="slidenum">
              <a:rPr lang="en-US" smtClean="0"/>
              <a:pPr/>
              <a:t>5</a:t>
            </a:fld>
            <a:endParaRPr lang="en-US" dirty="0"/>
          </a:p>
        </p:txBody>
      </p:sp>
      <p:grpSp>
        <p:nvGrpSpPr>
          <p:cNvPr id="12" name="Group 11"/>
          <p:cNvGrpSpPr/>
          <p:nvPr/>
        </p:nvGrpSpPr>
        <p:grpSpPr>
          <a:xfrm>
            <a:off x="304800" y="228600"/>
            <a:ext cx="8305800" cy="230832"/>
            <a:chOff x="304800" y="228600"/>
            <a:chExt cx="8305800" cy="230832"/>
          </a:xfrm>
        </p:grpSpPr>
        <p:pic>
          <p:nvPicPr>
            <p:cNvPr id="13" name="Picture 12" descr="pixelbling.png"/>
            <p:cNvPicPr>
              <a:picLocks noChangeAspect="1"/>
            </p:cNvPicPr>
            <p:nvPr/>
          </p:nvPicPr>
          <p:blipFill>
            <a:blip r:embed="rId3"/>
            <a:stretch>
              <a:fillRect/>
            </a:stretch>
          </p:blipFill>
          <p:spPr>
            <a:xfrm>
              <a:off x="7596442" y="228600"/>
              <a:ext cx="1014158" cy="207572"/>
            </a:xfrm>
            <a:prstGeom prst="rect">
              <a:avLst/>
            </a:prstGeom>
          </p:spPr>
        </p:pic>
        <p:cxnSp>
          <p:nvCxnSpPr>
            <p:cNvPr id="14" name="Straight Connector 13"/>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7" name="TextBox 16"/>
          <p:cNvSpPr txBox="1"/>
          <p:nvPr/>
        </p:nvSpPr>
        <p:spPr>
          <a:xfrm>
            <a:off x="304800" y="457200"/>
            <a:ext cx="8305800" cy="307777"/>
          </a:xfrm>
          <a:prstGeom prst="rect">
            <a:avLst/>
          </a:prstGeom>
          <a:noFill/>
        </p:spPr>
        <p:txBody>
          <a:bodyPr wrap="square" rtlCol="0">
            <a:spAutoFit/>
          </a:bodyPr>
          <a:lstStyle/>
          <a:p>
            <a:pPr algn="ctr"/>
            <a:r>
              <a:rPr lang="en-US" sz="1400" dirty="0" smtClean="0"/>
              <a:t>Minimum Requirements</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89470" y="968514"/>
            <a:ext cx="3886200" cy="707886"/>
          </a:xfrm>
          <a:prstGeom prst="rect">
            <a:avLst/>
          </a:prstGeom>
          <a:noFill/>
        </p:spPr>
        <p:txBody>
          <a:bodyPr wrap="square" rtlCol="0">
            <a:spAutoFit/>
          </a:bodyPr>
          <a:lstStyle/>
          <a:p>
            <a:r>
              <a:rPr lang="en-US" sz="1000" dirty="0" smtClean="0"/>
              <a:t>Start from Pixelbling.com and click Sign Up.</a:t>
            </a:r>
          </a:p>
          <a:p>
            <a:r>
              <a:rPr lang="en-US" sz="1000" dirty="0" smtClean="0"/>
              <a:t>On this page, you will create a username and password, and fill out all your information. Make sure to read our Terms and Conditions-- and if you agree to them, check the box and click “Create Your Account.”  </a:t>
            </a:r>
          </a:p>
        </p:txBody>
      </p:sp>
      <p:sp>
        <p:nvSpPr>
          <p:cNvPr id="6" name="Slide Number Placeholder 5"/>
          <p:cNvSpPr>
            <a:spLocks noGrp="1"/>
          </p:cNvSpPr>
          <p:nvPr>
            <p:ph type="sldNum" sz="quarter" idx="12"/>
          </p:nvPr>
        </p:nvSpPr>
        <p:spPr/>
        <p:txBody>
          <a:bodyPr/>
          <a:lstStyle/>
          <a:p>
            <a:fld id="{E79F07B2-D8D8-A04B-9FC0-209F0DB300D2}" type="slidenum">
              <a:rPr lang="en-US" smtClean="0"/>
              <a:pPr/>
              <a:t>6</a:t>
            </a:fld>
            <a:endParaRPr lang="en-US" dirty="0"/>
          </a:p>
        </p:txBody>
      </p:sp>
      <p:grpSp>
        <p:nvGrpSpPr>
          <p:cNvPr id="7" name="Group 6"/>
          <p:cNvGrpSpPr/>
          <p:nvPr/>
        </p:nvGrpSpPr>
        <p:grpSpPr>
          <a:xfrm>
            <a:off x="304800" y="228600"/>
            <a:ext cx="8305800" cy="230832"/>
            <a:chOff x="304800" y="228600"/>
            <a:chExt cx="8305800" cy="230832"/>
          </a:xfrm>
        </p:grpSpPr>
        <p:pic>
          <p:nvPicPr>
            <p:cNvPr id="10" name="Picture 9"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11" name="Straight Connector 10"/>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4" name="TextBox 13"/>
          <p:cNvSpPr txBox="1"/>
          <p:nvPr/>
        </p:nvSpPr>
        <p:spPr>
          <a:xfrm>
            <a:off x="4463066" y="1276290"/>
            <a:ext cx="3644614" cy="400110"/>
          </a:xfrm>
          <a:prstGeom prst="rect">
            <a:avLst/>
          </a:prstGeom>
          <a:noFill/>
        </p:spPr>
        <p:txBody>
          <a:bodyPr wrap="square" rtlCol="0">
            <a:spAutoFit/>
          </a:bodyPr>
          <a:lstStyle/>
          <a:p>
            <a:r>
              <a:rPr lang="en-US" sz="1000" dirty="0" smtClean="0"/>
              <a:t>Make sure to read our Terms and Conditions-- and if you agree to them, check the box and click “Create Your Account.”  </a:t>
            </a:r>
          </a:p>
        </p:txBody>
      </p:sp>
      <p:sp>
        <p:nvSpPr>
          <p:cNvPr id="18" name="TextBox 17"/>
          <p:cNvSpPr txBox="1"/>
          <p:nvPr/>
        </p:nvSpPr>
        <p:spPr>
          <a:xfrm>
            <a:off x="304800" y="457200"/>
            <a:ext cx="8305800" cy="307777"/>
          </a:xfrm>
          <a:prstGeom prst="rect">
            <a:avLst/>
          </a:prstGeom>
          <a:noFill/>
        </p:spPr>
        <p:txBody>
          <a:bodyPr wrap="square" rtlCol="0">
            <a:spAutoFit/>
          </a:bodyPr>
          <a:lstStyle/>
          <a:p>
            <a:pPr algn="ctr"/>
            <a:r>
              <a:rPr lang="en-US" sz="1400" dirty="0" smtClean="0"/>
              <a:t>Create Account</a:t>
            </a:r>
            <a:endParaRPr lang="en-US" sz="1400" dirty="0"/>
          </a:p>
        </p:txBody>
      </p:sp>
      <p:pic>
        <p:nvPicPr>
          <p:cNvPr id="19" name="Picture 18"/>
          <p:cNvPicPr>
            <a:picLocks noChangeAspect="1"/>
          </p:cNvPicPr>
          <p:nvPr/>
        </p:nvPicPr>
        <p:blipFill>
          <a:blip r:embed="rId3"/>
          <a:stretch>
            <a:fillRect/>
          </a:stretch>
        </p:blipFill>
        <p:spPr>
          <a:xfrm>
            <a:off x="4480560" y="1745065"/>
            <a:ext cx="4158713" cy="3995335"/>
          </a:xfrm>
          <a:prstGeom prst="rect">
            <a:avLst/>
          </a:prstGeom>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4"/>
          <a:stretch>
            <a:fillRect/>
          </a:stretch>
        </p:blipFill>
        <p:spPr>
          <a:xfrm>
            <a:off x="463129" y="1748200"/>
            <a:ext cx="3846404" cy="4032897"/>
          </a:xfrm>
          <a:prstGeom prst="rect">
            <a:avLst/>
          </a:prstGeom>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7</a:t>
            </a:fld>
            <a:endParaRPr lang="en-US" dirty="0"/>
          </a:p>
        </p:txBody>
      </p:sp>
      <p:sp>
        <p:nvSpPr>
          <p:cNvPr id="5" name="TextBox 4"/>
          <p:cNvSpPr txBox="1"/>
          <p:nvPr/>
        </p:nvSpPr>
        <p:spPr>
          <a:xfrm>
            <a:off x="304799" y="860405"/>
            <a:ext cx="4097867" cy="1600200"/>
          </a:xfrm>
          <a:prstGeom prst="rect">
            <a:avLst/>
          </a:prstGeom>
          <a:noFill/>
        </p:spPr>
        <p:txBody>
          <a:bodyPr wrap="square" rtlCol="0">
            <a:noAutofit/>
          </a:bodyPr>
          <a:lstStyle/>
          <a:p>
            <a:r>
              <a:rPr lang="en-US" sz="1000" dirty="0" smtClean="0"/>
              <a:t>Next, you will be directed to select a Service Plan.</a:t>
            </a:r>
          </a:p>
          <a:p>
            <a:r>
              <a:rPr lang="en-US" sz="1000" dirty="0" smtClean="0"/>
              <a:t>Read through our different options and choose the plan that best suits your needs. Once you have chosen, you will need to complete your order by clicking on the Register button. Upon choosing a Service Plan, you will need to fill out all the necessary billing information. Or, you can click on Free Trial to try out our Advanced Package for 30 days, free of charge.</a:t>
            </a:r>
          </a:p>
        </p:txBody>
      </p:sp>
      <p:grpSp>
        <p:nvGrpSpPr>
          <p:cNvPr id="7" name="Group 6"/>
          <p:cNvGrpSpPr/>
          <p:nvPr/>
        </p:nvGrpSpPr>
        <p:grpSpPr>
          <a:xfrm>
            <a:off x="304800" y="228600"/>
            <a:ext cx="8305800" cy="230832"/>
            <a:chOff x="304800" y="228600"/>
            <a:chExt cx="8305800" cy="230832"/>
          </a:xfrm>
        </p:grpSpPr>
        <p:pic>
          <p:nvPicPr>
            <p:cNvPr id="8" name="Picture 7"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9" name="Straight Connector 8"/>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3" name="TextBox 12"/>
          <p:cNvSpPr txBox="1"/>
          <p:nvPr/>
        </p:nvSpPr>
        <p:spPr>
          <a:xfrm>
            <a:off x="4902200" y="2633133"/>
            <a:ext cx="3454400" cy="592669"/>
          </a:xfrm>
          <a:prstGeom prst="rect">
            <a:avLst/>
          </a:prstGeom>
          <a:noFill/>
        </p:spPr>
        <p:txBody>
          <a:bodyPr wrap="square" rtlCol="0">
            <a:noAutofit/>
          </a:bodyPr>
          <a:lstStyle/>
          <a:p>
            <a:r>
              <a:rPr lang="en-US" sz="1000" dirty="0" smtClean="0"/>
              <a:t>Now that you are registered, you can sign in with the username and password you created. Click the Continue button; you’re almost finished with setup</a:t>
            </a:r>
            <a:endParaRPr lang="en-US" sz="1000" dirty="0"/>
          </a:p>
        </p:txBody>
      </p:sp>
      <p:sp>
        <p:nvSpPr>
          <p:cNvPr id="17" name="TextBox 16"/>
          <p:cNvSpPr txBox="1"/>
          <p:nvPr/>
        </p:nvSpPr>
        <p:spPr>
          <a:xfrm>
            <a:off x="304800" y="457200"/>
            <a:ext cx="8305800" cy="307777"/>
          </a:xfrm>
          <a:prstGeom prst="rect">
            <a:avLst/>
          </a:prstGeom>
          <a:noFill/>
        </p:spPr>
        <p:txBody>
          <a:bodyPr wrap="square" rtlCol="0">
            <a:spAutoFit/>
          </a:bodyPr>
          <a:lstStyle/>
          <a:p>
            <a:pPr algn="ctr"/>
            <a:r>
              <a:rPr lang="en-US" sz="1400" dirty="0" smtClean="0"/>
              <a:t>Create Account</a:t>
            </a:r>
            <a:endParaRPr lang="en-US" sz="1400" dirty="0"/>
          </a:p>
        </p:txBody>
      </p:sp>
      <p:pic>
        <p:nvPicPr>
          <p:cNvPr id="18" name="Picture 17"/>
          <p:cNvPicPr>
            <a:picLocks noChangeAspect="1"/>
          </p:cNvPicPr>
          <p:nvPr/>
        </p:nvPicPr>
        <p:blipFill>
          <a:blip r:embed="rId3"/>
          <a:stretch>
            <a:fillRect/>
          </a:stretch>
        </p:blipFill>
        <p:spPr>
          <a:xfrm>
            <a:off x="304800" y="1932771"/>
            <a:ext cx="4498848" cy="4050792"/>
          </a:xfrm>
          <a:prstGeom prst="rect">
            <a:avLst/>
          </a:prstGeom>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4"/>
          <a:stretch>
            <a:fillRect/>
          </a:stretch>
        </p:blipFill>
        <p:spPr>
          <a:xfrm>
            <a:off x="4184258" y="3242731"/>
            <a:ext cx="4195702" cy="1600202"/>
          </a:xfrm>
          <a:prstGeom prst="rect">
            <a:avLst/>
          </a:prstGeom>
          <a:effectLst>
            <a:outerShdw blurRad="123825" dist="165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8</a:t>
            </a:fld>
            <a:endParaRPr lang="en-US" dirty="0"/>
          </a:p>
        </p:txBody>
      </p:sp>
      <p:sp>
        <p:nvSpPr>
          <p:cNvPr id="5" name="TextBox 4"/>
          <p:cNvSpPr txBox="1"/>
          <p:nvPr/>
        </p:nvSpPr>
        <p:spPr>
          <a:xfrm>
            <a:off x="345104" y="958322"/>
            <a:ext cx="3565190" cy="685800"/>
          </a:xfrm>
          <a:prstGeom prst="rect">
            <a:avLst/>
          </a:prstGeom>
          <a:noFill/>
        </p:spPr>
        <p:txBody>
          <a:bodyPr wrap="square" rtlCol="0">
            <a:noAutofit/>
          </a:bodyPr>
          <a:lstStyle/>
          <a:p>
            <a:r>
              <a:rPr lang="en-US" sz="1000" dirty="0" smtClean="0"/>
              <a:t>In order to receive your viewer pictures, Pixelbling will need the mailbox information to connect to the designated email address. If you don’t know this information, you can get it from your Technical Administrator who handles all of your email accounts.  </a:t>
            </a:r>
          </a:p>
        </p:txBody>
      </p:sp>
      <p:grpSp>
        <p:nvGrpSpPr>
          <p:cNvPr id="2" name="Group 6"/>
          <p:cNvGrpSpPr/>
          <p:nvPr/>
        </p:nvGrpSpPr>
        <p:grpSpPr>
          <a:xfrm>
            <a:off x="304800" y="228600"/>
            <a:ext cx="8305800" cy="230832"/>
            <a:chOff x="304800" y="228600"/>
            <a:chExt cx="8305800" cy="230832"/>
          </a:xfrm>
        </p:grpSpPr>
        <p:pic>
          <p:nvPicPr>
            <p:cNvPr id="8" name="Picture 7"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9" name="Straight Connector 8"/>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13" name="TextBox 12"/>
          <p:cNvSpPr txBox="1"/>
          <p:nvPr/>
        </p:nvSpPr>
        <p:spPr>
          <a:xfrm>
            <a:off x="4870740" y="1828796"/>
            <a:ext cx="3200400" cy="186267"/>
          </a:xfrm>
          <a:prstGeom prst="rect">
            <a:avLst/>
          </a:prstGeom>
          <a:noFill/>
        </p:spPr>
        <p:txBody>
          <a:bodyPr wrap="square" rtlCol="0">
            <a:noAutofit/>
          </a:bodyPr>
          <a:lstStyle/>
          <a:p>
            <a:r>
              <a:rPr lang="en-US" sz="1000" dirty="0" smtClean="0"/>
              <a:t>Here is an example of what it might look like.</a:t>
            </a:r>
          </a:p>
        </p:txBody>
      </p:sp>
      <p:sp>
        <p:nvSpPr>
          <p:cNvPr id="17" name="TextBox 16"/>
          <p:cNvSpPr txBox="1"/>
          <p:nvPr/>
        </p:nvSpPr>
        <p:spPr>
          <a:xfrm>
            <a:off x="304800" y="457200"/>
            <a:ext cx="8305800" cy="307777"/>
          </a:xfrm>
          <a:prstGeom prst="rect">
            <a:avLst/>
          </a:prstGeom>
          <a:noFill/>
        </p:spPr>
        <p:txBody>
          <a:bodyPr wrap="square" rtlCol="0">
            <a:spAutoFit/>
          </a:bodyPr>
          <a:lstStyle/>
          <a:p>
            <a:pPr algn="ctr"/>
            <a:r>
              <a:rPr lang="en-US" sz="1400" dirty="0" smtClean="0"/>
              <a:t>Mailbox Settings</a:t>
            </a:r>
            <a:endParaRPr lang="en-US" sz="1400" dirty="0"/>
          </a:p>
        </p:txBody>
      </p:sp>
      <p:sp>
        <p:nvSpPr>
          <p:cNvPr id="18" name="TextBox 17"/>
          <p:cNvSpPr txBox="1"/>
          <p:nvPr/>
        </p:nvSpPr>
        <p:spPr>
          <a:xfrm>
            <a:off x="4726803" y="4402660"/>
            <a:ext cx="2952464" cy="1777999"/>
          </a:xfrm>
          <a:prstGeom prst="rect">
            <a:avLst/>
          </a:prstGeom>
          <a:noFill/>
        </p:spPr>
        <p:txBody>
          <a:bodyPr wrap="square" rtlCol="0">
            <a:noAutofit/>
          </a:bodyPr>
          <a:lstStyle/>
          <a:p>
            <a:pPr>
              <a:spcAft>
                <a:spcPts val="600"/>
              </a:spcAft>
            </a:pPr>
            <a:r>
              <a:rPr lang="en-US" sz="1000" b="1" i="1" dirty="0" smtClean="0"/>
              <a:t>Mail Server: </a:t>
            </a:r>
            <a:r>
              <a:rPr lang="en-US" sz="1000" i="1" dirty="0" smtClean="0"/>
              <a:t>Your mail server </a:t>
            </a:r>
            <a:endParaRPr lang="en-US" sz="1000" dirty="0" smtClean="0"/>
          </a:p>
          <a:p>
            <a:pPr>
              <a:spcAft>
                <a:spcPts val="600"/>
              </a:spcAft>
            </a:pPr>
            <a:r>
              <a:rPr lang="en-US" sz="1000" b="1" i="1" dirty="0" smtClean="0"/>
              <a:t>Mailbox Username: </a:t>
            </a:r>
            <a:r>
              <a:rPr lang="en-US" sz="1000" i="1" dirty="0" smtClean="0"/>
              <a:t>This is the email address that viewers are sending photos to.</a:t>
            </a:r>
            <a:endParaRPr lang="en-US" sz="1000" dirty="0" smtClean="0"/>
          </a:p>
          <a:p>
            <a:pPr>
              <a:spcAft>
                <a:spcPts val="600"/>
              </a:spcAft>
            </a:pPr>
            <a:r>
              <a:rPr lang="en-US" sz="1000" b="1" i="1" dirty="0" smtClean="0"/>
              <a:t>Email Mailbox Password</a:t>
            </a:r>
            <a:r>
              <a:rPr lang="en-US" sz="1000" i="1" dirty="0" smtClean="0"/>
              <a:t>:  This is the password used to access the email address.</a:t>
            </a:r>
            <a:endParaRPr lang="en-US" sz="1000" dirty="0" smtClean="0"/>
          </a:p>
          <a:p>
            <a:pPr>
              <a:spcAft>
                <a:spcPts val="600"/>
              </a:spcAft>
            </a:pPr>
            <a:r>
              <a:rPr lang="en-US" sz="1000" b="1" i="1" dirty="0" smtClean="0"/>
              <a:t>Mailbox Port: </a:t>
            </a:r>
            <a:r>
              <a:rPr lang="en-US" sz="1000" i="1" dirty="0" smtClean="0"/>
              <a:t>Usually port 110 works, but your Technical Administrator will know for sure.</a:t>
            </a:r>
            <a:endParaRPr lang="en-US" sz="1000" dirty="0" smtClean="0"/>
          </a:p>
          <a:p>
            <a:pPr>
              <a:spcAft>
                <a:spcPts val="600"/>
              </a:spcAft>
            </a:pPr>
            <a:r>
              <a:rPr lang="en-US" sz="1000" dirty="0" smtClean="0"/>
              <a:t>Then, click Update to save your settings.</a:t>
            </a:r>
            <a:endParaRPr lang="en-US" sz="1000" dirty="0"/>
          </a:p>
        </p:txBody>
      </p:sp>
      <p:pic>
        <p:nvPicPr>
          <p:cNvPr id="19" name="Picture 18"/>
          <p:cNvPicPr>
            <a:picLocks noChangeAspect="1"/>
          </p:cNvPicPr>
          <p:nvPr/>
        </p:nvPicPr>
        <p:blipFill>
          <a:blip r:embed="rId3"/>
          <a:stretch>
            <a:fillRect/>
          </a:stretch>
        </p:blipFill>
        <p:spPr>
          <a:xfrm>
            <a:off x="414871" y="1700775"/>
            <a:ext cx="4172120" cy="3235284"/>
          </a:xfrm>
          <a:prstGeom prst="rect">
            <a:avLst/>
          </a:prstGeom>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4"/>
          <a:stretch>
            <a:fillRect/>
          </a:stretch>
        </p:blipFill>
        <p:spPr>
          <a:xfrm>
            <a:off x="3443228" y="2081692"/>
            <a:ext cx="5076422" cy="2261702"/>
          </a:xfrm>
          <a:prstGeom prst="rect">
            <a:avLst/>
          </a:prstGeom>
          <a:effectLst>
            <a:outerShdw blurRad="95250" dist="1143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79F07B2-D8D8-A04B-9FC0-209F0DB300D2}" type="slidenum">
              <a:rPr lang="en-US" smtClean="0"/>
              <a:pPr/>
              <a:t>9</a:t>
            </a:fld>
            <a:endParaRPr lang="en-US" dirty="0"/>
          </a:p>
        </p:txBody>
      </p:sp>
      <p:grpSp>
        <p:nvGrpSpPr>
          <p:cNvPr id="5" name="Group 6"/>
          <p:cNvGrpSpPr/>
          <p:nvPr/>
        </p:nvGrpSpPr>
        <p:grpSpPr>
          <a:xfrm>
            <a:off x="304800" y="228600"/>
            <a:ext cx="8305800" cy="230832"/>
            <a:chOff x="304800" y="228600"/>
            <a:chExt cx="8305800" cy="230832"/>
          </a:xfrm>
        </p:grpSpPr>
        <p:pic>
          <p:nvPicPr>
            <p:cNvPr id="6" name="Picture 5" descr="pixelbling.png"/>
            <p:cNvPicPr>
              <a:picLocks noChangeAspect="1"/>
            </p:cNvPicPr>
            <p:nvPr/>
          </p:nvPicPr>
          <p:blipFill>
            <a:blip r:embed="rId2"/>
            <a:stretch>
              <a:fillRect/>
            </a:stretch>
          </p:blipFill>
          <p:spPr>
            <a:xfrm>
              <a:off x="7596442" y="228600"/>
              <a:ext cx="1014158" cy="207572"/>
            </a:xfrm>
            <a:prstGeom prst="rect">
              <a:avLst/>
            </a:prstGeom>
          </p:spPr>
        </p:pic>
        <p:cxnSp>
          <p:nvCxnSpPr>
            <p:cNvPr id="7" name="Straight Connector 6"/>
            <p:cNvCxnSpPr/>
            <p:nvPr/>
          </p:nvCxnSpPr>
          <p:spPr>
            <a:xfrm>
              <a:off x="304800" y="457200"/>
              <a:ext cx="8305800" cy="1588"/>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4800" y="228600"/>
              <a:ext cx="1295400" cy="230832"/>
            </a:xfrm>
            <a:prstGeom prst="rect">
              <a:avLst/>
            </a:prstGeom>
            <a:noFill/>
          </p:spPr>
          <p:txBody>
            <a:bodyPr wrap="square" rtlCol="0">
              <a:spAutoFit/>
            </a:bodyPr>
            <a:lstStyle/>
            <a:p>
              <a:r>
                <a:rPr lang="en-US" sz="900" dirty="0" smtClean="0"/>
                <a:t>pixelbling User Guide</a:t>
              </a:r>
              <a:endParaRPr lang="en-US" sz="900" dirty="0"/>
            </a:p>
          </p:txBody>
        </p:sp>
      </p:grpSp>
      <p:sp>
        <p:nvSpPr>
          <p:cNvPr id="9" name="TextBox 8"/>
          <p:cNvSpPr txBox="1"/>
          <p:nvPr/>
        </p:nvSpPr>
        <p:spPr>
          <a:xfrm>
            <a:off x="304800" y="457200"/>
            <a:ext cx="8305800" cy="307777"/>
          </a:xfrm>
          <a:prstGeom prst="rect">
            <a:avLst/>
          </a:prstGeom>
          <a:noFill/>
        </p:spPr>
        <p:txBody>
          <a:bodyPr wrap="square" rtlCol="0">
            <a:spAutoFit/>
          </a:bodyPr>
          <a:lstStyle/>
          <a:p>
            <a:pPr algn="ctr"/>
            <a:r>
              <a:rPr lang="en-US" sz="1400" dirty="0" smtClean="0"/>
              <a:t>Image Library Upload</a:t>
            </a:r>
            <a:endParaRPr lang="en-US" sz="1400" dirty="0"/>
          </a:p>
        </p:txBody>
      </p:sp>
      <p:sp>
        <p:nvSpPr>
          <p:cNvPr id="10" name="TextBox 9"/>
          <p:cNvSpPr txBox="1"/>
          <p:nvPr/>
        </p:nvSpPr>
        <p:spPr>
          <a:xfrm>
            <a:off x="319702" y="882126"/>
            <a:ext cx="8392499" cy="582602"/>
          </a:xfrm>
          <a:prstGeom prst="rect">
            <a:avLst/>
          </a:prstGeom>
          <a:noFill/>
        </p:spPr>
        <p:txBody>
          <a:bodyPr wrap="square" rtlCol="0">
            <a:noAutofit/>
          </a:bodyPr>
          <a:lstStyle/>
          <a:p>
            <a:r>
              <a:rPr lang="en-US" sz="1000" dirty="0" smtClean="0"/>
              <a:t>If your mailbox is connected to Pixelbling already, then simply click “Add Images from Email” and viewer photos will start populating in the Image Library as they are sent. </a:t>
            </a:r>
          </a:p>
          <a:p>
            <a:endParaRPr lang="en-US" sz="1000" dirty="0" smtClean="0"/>
          </a:p>
        </p:txBody>
      </p:sp>
      <p:sp>
        <p:nvSpPr>
          <p:cNvPr id="12" name="TextBox 11"/>
          <p:cNvSpPr txBox="1"/>
          <p:nvPr/>
        </p:nvSpPr>
        <p:spPr>
          <a:xfrm>
            <a:off x="313267" y="3439057"/>
            <a:ext cx="8627534" cy="553998"/>
          </a:xfrm>
          <a:prstGeom prst="rect">
            <a:avLst/>
          </a:prstGeom>
          <a:noFill/>
        </p:spPr>
        <p:txBody>
          <a:bodyPr wrap="square" rtlCol="0">
            <a:spAutoFit/>
          </a:bodyPr>
          <a:lstStyle/>
          <a:p>
            <a:r>
              <a:rPr lang="en-US" sz="1000" dirty="0" smtClean="0"/>
              <a:t>If you haven’t entered your mailbox settings yet, or if you haven’t received any viewer photos yet, that’s ok, because you can also upload images directly from your computer’s desktop. To upload images from your desktop, click the Upload Image icon. Browse your files using this upload window, select the photos you want to upload, and click Upload.</a:t>
            </a:r>
            <a:endParaRPr lang="en-US" sz="1000" dirty="0"/>
          </a:p>
        </p:txBody>
      </p:sp>
      <p:grpSp>
        <p:nvGrpSpPr>
          <p:cNvPr id="21" name="Group 20"/>
          <p:cNvGrpSpPr/>
          <p:nvPr/>
        </p:nvGrpSpPr>
        <p:grpSpPr>
          <a:xfrm>
            <a:off x="423332" y="1268473"/>
            <a:ext cx="5113711" cy="1728724"/>
            <a:chOff x="423332" y="1344676"/>
            <a:chExt cx="5113711" cy="1728724"/>
          </a:xfrm>
        </p:grpSpPr>
        <p:pic>
          <p:nvPicPr>
            <p:cNvPr id="20" name="Picture 19"/>
            <p:cNvPicPr>
              <a:picLocks noChangeAspect="1"/>
            </p:cNvPicPr>
            <p:nvPr/>
          </p:nvPicPr>
          <p:blipFill>
            <a:blip r:embed="rId3"/>
            <a:stretch>
              <a:fillRect/>
            </a:stretch>
          </p:blipFill>
          <p:spPr>
            <a:xfrm>
              <a:off x="423332" y="1344676"/>
              <a:ext cx="5113711" cy="1728724"/>
            </a:xfrm>
            <a:prstGeom prst="rect">
              <a:avLst/>
            </a:prstGeom>
            <a:effectLst>
              <a:outerShdw blurRad="50800" dist="38100" dir="2700000" algn="tl" rotWithShape="0">
                <a:srgbClr val="000000">
                  <a:alpha val="43000"/>
                </a:srgbClr>
              </a:outerShdw>
            </a:effectLst>
          </p:spPr>
        </p:pic>
        <p:sp>
          <p:nvSpPr>
            <p:cNvPr id="13" name="Oval 12"/>
            <p:cNvSpPr/>
            <p:nvPr/>
          </p:nvSpPr>
          <p:spPr>
            <a:xfrm>
              <a:off x="3644687" y="1463111"/>
              <a:ext cx="1014347" cy="54326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2" name="Picture 21"/>
          <p:cNvPicPr>
            <a:picLocks noChangeAspect="1"/>
          </p:cNvPicPr>
          <p:nvPr/>
        </p:nvPicPr>
        <p:blipFill>
          <a:blip r:embed="rId4"/>
          <a:stretch>
            <a:fillRect/>
          </a:stretch>
        </p:blipFill>
        <p:spPr>
          <a:xfrm>
            <a:off x="381003" y="3969758"/>
            <a:ext cx="5461000" cy="2487129"/>
          </a:xfrm>
          <a:prstGeom prst="rect">
            <a:avLst/>
          </a:prstGeom>
        </p:spPr>
      </p:pic>
      <p:sp>
        <p:nvSpPr>
          <p:cNvPr id="16" name="Oval 15"/>
          <p:cNvSpPr/>
          <p:nvPr/>
        </p:nvSpPr>
        <p:spPr>
          <a:xfrm>
            <a:off x="381003" y="4928578"/>
            <a:ext cx="444586" cy="37334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2877</TotalTime>
  <Words>2498</Words>
  <Application>Microsoft Macintosh PowerPoint</Application>
  <PresentationFormat>On-screen Show (4:3)</PresentationFormat>
  <Paragraphs>209</Paragraphs>
  <Slides>22</Slides>
  <Notes>2</Notes>
  <HiddenSlides>0</HiddenSlides>
  <MMClips>0</MMClips>
  <ScaleCrop>false</ScaleCrop>
  <HeadingPairs>
    <vt:vector size="4" baseType="variant">
      <vt:variant>
        <vt:lpstr>Design Template</vt:lpstr>
      </vt:variant>
      <vt:variant>
        <vt:i4>1</vt:i4>
      </vt:variant>
      <vt:variant>
        <vt:lpstr>Slide Titles</vt:lpstr>
      </vt:variant>
      <vt:variant>
        <vt:i4>22</vt:i4>
      </vt:variant>
    </vt:vector>
  </HeadingPairs>
  <TitlesOfParts>
    <vt:vector size="2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Manager/>
  <Company>rangebrothers.com</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subject/>
  <dc:creator>victor rangel</dc:creator>
  <cp:keywords/>
  <dc:description/>
  <cp:lastModifiedBy>USA.NET</cp:lastModifiedBy>
  <cp:revision>235</cp:revision>
  <cp:lastPrinted>2013-02-21T19:50:13Z</cp:lastPrinted>
  <dcterms:created xsi:type="dcterms:W3CDTF">2013-02-25T19:16:48Z</dcterms:created>
  <dcterms:modified xsi:type="dcterms:W3CDTF">2013-02-25T19:19:09Z</dcterms:modified>
  <cp:category/>
</cp:coreProperties>
</file>